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61" r:id="rId4"/>
    <p:sldId id="262" r:id="rId5"/>
    <p:sldId id="268" r:id="rId6"/>
    <p:sldId id="269" r:id="rId7"/>
    <p:sldId id="270" r:id="rId8"/>
    <p:sldId id="271" r:id="rId9"/>
    <p:sldId id="272" r:id="rId10"/>
    <p:sldId id="274" r:id="rId11"/>
    <p:sldId id="277" r:id="rId12"/>
    <p:sldId id="278" r:id="rId13"/>
    <p:sldId id="279" r:id="rId14"/>
    <p:sldId id="282" r:id="rId15"/>
    <p:sldId id="287" r:id="rId16"/>
    <p:sldId id="288" r:id="rId17"/>
    <p:sldId id="289" r:id="rId18"/>
    <p:sldId id="283" r:id="rId19"/>
    <p:sldId id="291" r:id="rId20"/>
    <p:sldId id="292" r:id="rId21"/>
    <p:sldId id="290" r:id="rId22"/>
    <p:sldId id="308" r:id="rId23"/>
    <p:sldId id="295" r:id="rId24"/>
    <p:sldId id="300" r:id="rId25"/>
    <p:sldId id="301" r:id="rId26"/>
    <p:sldId id="302" r:id="rId27"/>
    <p:sldId id="303" r:id="rId28"/>
    <p:sldId id="293" r:id="rId29"/>
    <p:sldId id="305" r:id="rId30"/>
    <p:sldId id="306" r:id="rId31"/>
    <p:sldId id="307" r:id="rId32"/>
    <p:sldId id="310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1D266-23D0-40F2-A8BD-ACF9C148ECEA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F5000-68AA-4922-AE23-9F4339FCC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E8B15-FEF9-41BA-8568-6CAAEBB26B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7961A-3689-4D30-9B02-B123290B56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F5000-68AA-4922-AE23-9F4339FCC1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09223D-DB75-48CD-A25A-96049942309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92F182-42EE-4587-8470-43A359C99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Curve Fitting Variations </a:t>
            </a:r>
            <a:br>
              <a:rPr lang="en-US" dirty="0" smtClean="0"/>
            </a:br>
            <a:r>
              <a:rPr lang="en-US" dirty="0" smtClean="0"/>
              <a:t>and Neural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740664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Julie Michelman – Carleton College</a:t>
            </a:r>
          </a:p>
          <a:p>
            <a:r>
              <a:rPr lang="en-US" dirty="0" smtClean="0"/>
              <a:t>                              </a:t>
            </a:r>
            <a:r>
              <a:rPr lang="en-US" dirty="0" err="1" smtClean="0"/>
              <a:t>Jiaqi</a:t>
            </a:r>
            <a:r>
              <a:rPr lang="en-US" dirty="0" smtClean="0"/>
              <a:t> Li – Lafayette College</a:t>
            </a:r>
          </a:p>
          <a:p>
            <a:r>
              <a:rPr lang="en-US" dirty="0" smtClean="0"/>
              <a:t>                   Micah Pearce – Texas Tech University</a:t>
            </a:r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			    Advisor:</a:t>
            </a:r>
          </a:p>
          <a:p>
            <a:r>
              <a:rPr lang="en-US" dirty="0" smtClean="0"/>
              <a:t>      Professor Jeff </a:t>
            </a:r>
            <a:r>
              <a:rPr lang="en-US" dirty="0" err="1" smtClean="0"/>
              <a:t>Liebner</a:t>
            </a:r>
            <a:r>
              <a:rPr lang="en-US" dirty="0" smtClean="0"/>
              <a:t> – Lafayette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d3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95400"/>
            <a:ext cx="7162800" cy="4876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34-Degree Polynomial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bad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1" y="1295400"/>
            <a:ext cx="7162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Spline</a:t>
            </a:r>
            <a:r>
              <a:rPr lang="en-US" dirty="0" smtClean="0"/>
              <a:t>: piecewise function made of cubic polynomials</a:t>
            </a:r>
          </a:p>
          <a:p>
            <a:r>
              <a:rPr lang="en-US" dirty="0" smtClean="0"/>
              <a:t>Partitioned at knots  </a:t>
            </a:r>
          </a:p>
          <a:p>
            <a:pPr lvl="1"/>
            <a:r>
              <a:rPr lang="en-US" dirty="0" smtClean="0"/>
              <a:t>Evenly spaced … or not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810000"/>
            <a:ext cx="510243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</a:t>
            </a:r>
            <a:r>
              <a:rPr lang="en-US" dirty="0" smtClean="0"/>
              <a:t> - </a:t>
            </a:r>
            <a:r>
              <a:rPr lang="en-US" dirty="0" err="1" smtClean="0"/>
              <a:t>Underfit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1"/>
            <a:ext cx="4800600" cy="4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</a:t>
            </a:r>
            <a:r>
              <a:rPr lang="en-US" dirty="0" smtClean="0"/>
              <a:t> - </a:t>
            </a:r>
            <a:r>
              <a:rPr lang="en-US" dirty="0" err="1" smtClean="0"/>
              <a:t>Overfit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4800600" cy="479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Balancing Fit and Smoothness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alternative solutions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Regression </a:t>
            </a:r>
            <a:r>
              <a:rPr lang="en-US" dirty="0" err="1" smtClean="0"/>
              <a:t>Splines</a:t>
            </a:r>
            <a:endParaRPr lang="en-US" dirty="0" smtClean="0"/>
          </a:p>
          <a:p>
            <a:pPr lvl="2"/>
            <a:r>
              <a:rPr lang="en-US" dirty="0" smtClean="0"/>
              <a:t>Use only a few knots</a:t>
            </a:r>
          </a:p>
          <a:p>
            <a:pPr lvl="2"/>
            <a:r>
              <a:rPr lang="en-US" dirty="0" smtClean="0"/>
              <a:t>Question: How many knots and where?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Smoothing </a:t>
            </a:r>
            <a:r>
              <a:rPr lang="en-US" dirty="0" err="1" smtClean="0"/>
              <a:t>Splines</a:t>
            </a:r>
            <a:endParaRPr lang="en-US" dirty="0" smtClean="0"/>
          </a:p>
          <a:p>
            <a:pPr lvl="2"/>
            <a:r>
              <a:rPr lang="en-US" dirty="0" smtClean="0"/>
              <a:t>Penalty for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pPr lvl="2"/>
            <a:r>
              <a:rPr lang="en-US" dirty="0" smtClean="0"/>
              <a:t>Question: How much of a penalty?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</a:t>
            </a:r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few knot locations</a:t>
            </a:r>
          </a:p>
          <a:p>
            <a:pPr lvl="1"/>
            <a:r>
              <a:rPr lang="en-US" dirty="0" smtClean="0"/>
              <a:t>Often chosen by hand, or evenly spaced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RSaftermin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25146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BARS - </a:t>
            </a:r>
            <a:br>
              <a:rPr lang="en-US" sz="4000" dirty="0" smtClean="0"/>
            </a:br>
            <a:r>
              <a:rPr lang="en-US" sz="3600" dirty="0" smtClean="0"/>
              <a:t>Bayesian Adaptive Regression </a:t>
            </a:r>
            <a:r>
              <a:rPr lang="en-US" sz="3600" dirty="0" err="1" smtClean="0"/>
              <a:t>Splines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Find best set of knots</a:t>
            </a:r>
          </a:p>
          <a:p>
            <a:endParaRPr lang="en-US" dirty="0" smtClean="0"/>
          </a:p>
          <a:p>
            <a:r>
              <a:rPr lang="en-US" dirty="0" smtClean="0"/>
              <a:t>Method:</a:t>
            </a:r>
          </a:p>
          <a:p>
            <a:pPr lvl="1"/>
            <a:r>
              <a:rPr lang="en-US" dirty="0" smtClean="0"/>
              <a:t>Start with a set of knots</a:t>
            </a:r>
          </a:p>
          <a:p>
            <a:pPr lvl="1"/>
            <a:r>
              <a:rPr lang="en-US" dirty="0" smtClean="0"/>
              <a:t>Propose a small modification</a:t>
            </a:r>
          </a:p>
          <a:p>
            <a:pPr lvl="1"/>
            <a:r>
              <a:rPr lang="en-US" dirty="0" smtClean="0"/>
              <a:t>Accept or reject new knots</a:t>
            </a:r>
          </a:p>
          <a:p>
            <a:pPr lvl="1"/>
            <a:r>
              <a:rPr lang="en-US" dirty="0" smtClean="0"/>
              <a:t>Repeat using updated knots</a:t>
            </a:r>
          </a:p>
          <a:p>
            <a:endParaRPr lang="en-US" dirty="0" smtClean="0"/>
          </a:p>
          <a:p>
            <a:r>
              <a:rPr lang="en-US" dirty="0" smtClean="0"/>
              <a:t>Compute posterior mean fit</a:t>
            </a:r>
          </a:p>
          <a:p>
            <a:pPr lvl="1"/>
            <a:r>
              <a:rPr lang="en-US" dirty="0" smtClean="0"/>
              <a:t>Go to R for demo 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 </a:t>
            </a:r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Best fit minimizes PSS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1st term</a:t>
            </a:r>
          </a:p>
          <a:p>
            <a:pPr lvl="1"/>
            <a:r>
              <a:rPr lang="en-US" dirty="0" smtClean="0"/>
              <a:t> distance between data and fitted function</a:t>
            </a:r>
          </a:p>
          <a:p>
            <a:r>
              <a:rPr lang="en-US" dirty="0" smtClean="0"/>
              <a:t>2nd term</a:t>
            </a:r>
          </a:p>
          <a:p>
            <a:pPr lvl="1"/>
            <a:r>
              <a:rPr lang="en-US" dirty="0" smtClean="0"/>
              <a:t> penalty for high curvature</a:t>
            </a:r>
          </a:p>
          <a:p>
            <a:r>
              <a:rPr lang="en-US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weight of penalty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09675" y="1981200"/>
          <a:ext cx="7559675" cy="1223963"/>
        </p:xfrm>
        <a:graphic>
          <a:graphicData uri="http://schemas.openxmlformats.org/presentationml/2006/ole">
            <p:oleObj spid="_x0000_s4098" name="Equation" r:id="rId4" imgW="2666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1"/>
            <a:ext cx="4800600" cy="479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Large</a:t>
            </a:r>
            <a:r>
              <a:rPr lang="en-US" dirty="0" smtClean="0">
                <a:latin typeface="Times New Roman"/>
                <a:cs typeface="Times New Roman"/>
              </a:rPr>
              <a:t> λ </a:t>
            </a:r>
            <a:r>
              <a:rPr lang="en-US" dirty="0" smtClean="0">
                <a:cs typeface="Times New Roman"/>
              </a:rPr>
              <a:t>– Smoother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on sides, </a:t>
            </a:r>
            <a:r>
              <a:rPr lang="en-US" dirty="0" err="1" smtClean="0"/>
              <a:t>underfits</a:t>
            </a:r>
            <a:r>
              <a:rPr lang="en-US" dirty="0" smtClean="0"/>
              <a:t> peak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Neurological Statistics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752600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Stimulant                          </a:t>
            </a:r>
            <a:endParaRPr lang="en-US" sz="3000" dirty="0"/>
          </a:p>
        </p:txBody>
      </p:sp>
      <p:pic>
        <p:nvPicPr>
          <p:cNvPr id="5" name="Content Placeholder 4" descr="2003-08-21_Am Grasshopp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2514600"/>
            <a:ext cx="2819400" cy="1547123"/>
          </a:xfrm>
          <a:prstGeom prst="rect">
            <a:avLst/>
          </a:prstGeom>
          <a:noFill/>
          <a:ln/>
        </p:spPr>
      </p:pic>
      <p:cxnSp>
        <p:nvCxnSpPr>
          <p:cNvPr id="6" name="Straight Arrow Connector 5"/>
          <p:cNvCxnSpPr/>
          <p:nvPr/>
        </p:nvCxnSpPr>
        <p:spPr>
          <a:xfrm>
            <a:off x="3810000" y="2209800"/>
            <a:ext cx="2209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2514600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Neurons</a:t>
            </a:r>
            <a:endParaRPr lang="en-US" sz="3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4290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>
            <a:off x="4495800" y="3505200"/>
            <a:ext cx="1752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5105400"/>
            <a:ext cx="228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Spikes</a:t>
            </a:r>
            <a:endParaRPr lang="en-US" sz="30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 r="1316" b="67344"/>
          <a:stretch>
            <a:fillRect/>
          </a:stretch>
        </p:blipFill>
        <p:spPr bwMode="auto">
          <a:xfrm>
            <a:off x="1676400" y="56388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4800600" cy="479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– More Wiggly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Captures peak, </a:t>
            </a:r>
            <a:r>
              <a:rPr lang="en-US" dirty="0" err="1" smtClean="0"/>
              <a:t>overfits</a:t>
            </a:r>
            <a:r>
              <a:rPr lang="en-US" dirty="0" smtClean="0"/>
              <a:t> sides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590800"/>
            <a:ext cx="79248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Smoothing </a:t>
            </a:r>
            <a:r>
              <a:rPr lang="en-US" dirty="0" err="1" smtClean="0"/>
              <a:t>Spline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with Adjustable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dirty="0" smtClean="0"/>
              <a:t>Given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best fit minimizes PSS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But what is best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, or best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(x)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52575" y="2590800"/>
          <a:ext cx="6853238" cy="1109663"/>
        </p:xfrm>
        <a:graphic>
          <a:graphicData uri="http://schemas.openxmlformats.org/presentationml/2006/ole">
            <p:oleObj spid="_x0000_s6146" name="Equation" r:id="rId4" imgW="2666880" imgH="431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66800" y="3886200"/>
          <a:ext cx="7962900" cy="1219200"/>
        </p:xfrm>
        <a:graphic>
          <a:graphicData uri="http://schemas.openxmlformats.org/presentationml/2006/ole">
            <p:oleObj spid="_x0000_s6147" name="Equation" r:id="rId5" imgW="2819160" imgH="4316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267200" y="3276600"/>
          <a:ext cx="893763" cy="1044575"/>
        </p:xfrm>
        <a:graphic>
          <a:graphicData uri="http://schemas.openxmlformats.org/presentationml/2006/ole">
            <p:oleObj spid="_x0000_s6148" name="Equation" r:id="rId6" imgW="139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Validation (CV)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minimize CV score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590800"/>
            <a:ext cx="396910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590800"/>
            <a:ext cx="3810000" cy="395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71800" y="1981200"/>
          <a:ext cx="3590925" cy="1109663"/>
        </p:xfrm>
        <a:graphic>
          <a:graphicData uri="http://schemas.openxmlformats.org/presentationml/2006/ole">
            <p:oleObj spid="_x0000_s8194" name="Equation" r:id="rId6" imgW="139680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96200" y="3124200"/>
            <a:ext cx="91987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lue</a:t>
            </a:r>
            <a:r>
              <a:rPr lang="en-US" sz="2000" dirty="0" smtClean="0"/>
              <a:t> –  f</a:t>
            </a:r>
            <a:r>
              <a:rPr lang="en-US" sz="1400" dirty="0" smtClean="0"/>
              <a:t> </a:t>
            </a:r>
            <a:r>
              <a:rPr lang="en-US" sz="2000" baseline="-25000" dirty="0" smtClean="0"/>
              <a:t>– 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(x)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Ordinary smoothing </a:t>
            </a:r>
            <a:r>
              <a:rPr lang="en-US" dirty="0" err="1" smtClean="0"/>
              <a:t>splines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Define “best” </a:t>
            </a:r>
            <a:r>
              <a:rPr lang="el-GR" dirty="0" smtClean="0"/>
              <a:t>λ</a:t>
            </a:r>
            <a:r>
              <a:rPr lang="en-US" dirty="0" smtClean="0"/>
              <a:t> as minimizing CV score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Our solution: </a:t>
            </a:r>
          </a:p>
          <a:p>
            <a:pPr lvl="1"/>
            <a:r>
              <a:rPr lang="en-US" dirty="0" smtClean="0"/>
              <a:t>Define “best” </a:t>
            </a:r>
            <a:r>
              <a:rPr lang="el-GR" dirty="0" smtClean="0"/>
              <a:t>λ </a:t>
            </a:r>
            <a:r>
              <a:rPr lang="en-US" dirty="0" smtClean="0"/>
              <a:t>(x) at x</a:t>
            </a:r>
            <a:r>
              <a:rPr lang="en-US" baseline="-25000" dirty="0" smtClean="0"/>
              <a:t>i</a:t>
            </a:r>
            <a:r>
              <a:rPr lang="en-US" dirty="0" smtClean="0"/>
              <a:t> as minimizing </a:t>
            </a:r>
            <a:br>
              <a:rPr lang="en-US" dirty="0" smtClean="0"/>
            </a:br>
            <a:r>
              <a:rPr lang="en-US" dirty="0" smtClean="0"/>
              <a:t>CV score near x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Combine local </a:t>
            </a:r>
            <a:r>
              <a:rPr lang="el-GR" dirty="0" smtClean="0"/>
              <a:t>λ</a:t>
            </a:r>
            <a:r>
              <a:rPr lang="en-US" dirty="0" smtClean="0"/>
              <a:t>’s into </a:t>
            </a:r>
            <a:r>
              <a:rPr lang="el-GR" dirty="0" smtClean="0"/>
              <a:t>λ</a:t>
            </a:r>
            <a:r>
              <a:rPr lang="en-US" dirty="0" smtClean="0"/>
              <a:t>(x)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Validation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Lambda– A graphic illustration</a:t>
            </a:r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58912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Lambda– A graphic illustration</a:t>
            </a:r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58912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0" y="2209800"/>
            <a:ext cx="1752600" cy="3200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810000" y="4114800"/>
            <a:ext cx="228600" cy="2286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4419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 size</a:t>
            </a:r>
          </a:p>
          <a:p>
            <a:r>
              <a:rPr lang="en-US" dirty="0" smtClean="0"/>
              <a:t>bandwidth = 31 </a:t>
            </a:r>
            <a:r>
              <a:rPr lang="en-US" dirty="0" smtClean="0">
                <a:solidFill>
                  <a:schemeClr val="bg1"/>
                </a:solidFill>
              </a:rPr>
              <a:t>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Lambda– A graphic illustration</a:t>
            </a:r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58912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0" y="2209800"/>
            <a:ext cx="1752600" cy="3200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810000" y="4114800"/>
            <a:ext cx="228600" cy="2286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4419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Lambda chosen by</a:t>
            </a:r>
          </a:p>
          <a:p>
            <a:r>
              <a:rPr lang="en-US" dirty="0" smtClean="0"/>
              <a:t>cross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5867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Lambda– A graphic illustration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590800"/>
            <a:ext cx="2133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- </a:t>
            </a:r>
          </a:p>
          <a:p>
            <a:r>
              <a:rPr lang="en-US" dirty="0"/>
              <a:t> </a:t>
            </a:r>
            <a:r>
              <a:rPr lang="en-US" dirty="0" smtClean="0"/>
              <a:t>  True Function</a:t>
            </a:r>
          </a:p>
          <a:p>
            <a:endParaRPr lang="en-US" sz="1000" dirty="0" smtClean="0"/>
          </a:p>
          <a:p>
            <a:r>
              <a:rPr lang="en-US" dirty="0" smtClean="0"/>
              <a:t>Black - </a:t>
            </a:r>
          </a:p>
          <a:p>
            <a:r>
              <a:rPr lang="en-US" dirty="0"/>
              <a:t> </a:t>
            </a:r>
            <a:r>
              <a:rPr lang="en-US" dirty="0" smtClean="0"/>
              <a:t>  Local Lambda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51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Showdown!!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Local Lambda Method </a:t>
            </a:r>
          </a:p>
          <a:p>
            <a:pPr algn="ctr">
              <a:buNone/>
            </a:pPr>
            <a:r>
              <a:rPr lang="en-US" sz="4000" dirty="0" smtClean="0"/>
              <a:t>Versus</a:t>
            </a:r>
          </a:p>
          <a:p>
            <a:pPr algn="ctr">
              <a:buNone/>
            </a:pPr>
            <a:r>
              <a:rPr lang="en-US" sz="4000" dirty="0" smtClean="0"/>
              <a:t>Regular Smoothing </a:t>
            </a:r>
            <a:r>
              <a:rPr lang="en-US" sz="4000" dirty="0" err="1" smtClean="0"/>
              <a:t>Spline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Function </a:t>
            </a:r>
            <a:endParaRPr lang="en-US" dirty="0"/>
          </a:p>
        </p:txBody>
      </p:sp>
      <p:pic>
        <p:nvPicPr>
          <p:cNvPr id="262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371600"/>
            <a:ext cx="51894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371600"/>
            <a:ext cx="5191125" cy="518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2590800"/>
            <a:ext cx="2133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Blue 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Constant Lambda</a:t>
            </a:r>
          </a:p>
          <a:p>
            <a:endParaRPr lang="en-US" sz="1000" dirty="0" smtClean="0"/>
          </a:p>
          <a:p>
            <a:r>
              <a:rPr lang="en-US" dirty="0" smtClean="0"/>
              <a:t>Black - </a:t>
            </a:r>
          </a:p>
          <a:p>
            <a:r>
              <a:rPr lang="en-US" dirty="0"/>
              <a:t> </a:t>
            </a:r>
            <a:r>
              <a:rPr lang="en-US" dirty="0" smtClean="0"/>
              <a:t> Local Lambda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Spikes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62204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1793" y="1935163"/>
            <a:ext cx="62204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5194257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Hat Function </a:t>
            </a:r>
            <a:endParaRPr lang="en-US" dirty="0"/>
          </a:p>
        </p:txBody>
      </p:sp>
      <p:pic>
        <p:nvPicPr>
          <p:cNvPr id="260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799" y="1295400"/>
            <a:ext cx="518160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81800" y="2590800"/>
            <a:ext cx="2133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Blue 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Constant Lambda</a:t>
            </a:r>
          </a:p>
          <a:p>
            <a:endParaRPr lang="en-US" sz="1000" dirty="0" smtClean="0"/>
          </a:p>
          <a:p>
            <a:r>
              <a:rPr lang="en-US" dirty="0" smtClean="0"/>
              <a:t>Black - </a:t>
            </a:r>
          </a:p>
          <a:p>
            <a:r>
              <a:rPr lang="en-US" dirty="0"/>
              <a:t> </a:t>
            </a:r>
            <a:r>
              <a:rPr lang="en-US" dirty="0" smtClean="0"/>
              <a:t> Local Lambda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Doppler’s Function </a:t>
            </a:r>
            <a:endParaRPr lang="en-US" dirty="0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6095999" cy="47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5240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81800" y="2590800"/>
            <a:ext cx="2133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Blue 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Constant Lambda</a:t>
            </a:r>
          </a:p>
          <a:p>
            <a:endParaRPr lang="en-US" sz="1000" dirty="0" smtClean="0"/>
          </a:p>
          <a:p>
            <a:r>
              <a:rPr lang="en-US" dirty="0" smtClean="0"/>
              <a:t>Black - </a:t>
            </a:r>
          </a:p>
          <a:p>
            <a:r>
              <a:rPr lang="en-US" dirty="0"/>
              <a:t> </a:t>
            </a:r>
            <a:r>
              <a:rPr lang="en-US" dirty="0" smtClean="0"/>
              <a:t> Local Lambda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Highly variable curvature:</a:t>
            </a:r>
          </a:p>
          <a:p>
            <a:pPr lvl="1"/>
            <a:r>
              <a:rPr lang="en-US" dirty="0" smtClean="0"/>
              <a:t>Local Lambda beats regular smoothing </a:t>
            </a:r>
            <a:r>
              <a:rPr lang="en-US" dirty="0" err="1" smtClean="0"/>
              <a:t>spline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More consistent curvature:</a:t>
            </a:r>
          </a:p>
          <a:p>
            <a:pPr lvl="1"/>
            <a:r>
              <a:rPr lang="en-US" dirty="0" smtClean="0"/>
              <a:t>Regular smoothing </a:t>
            </a:r>
            <a:r>
              <a:rPr lang="en-US" dirty="0" err="1" smtClean="0"/>
              <a:t>spline</a:t>
            </a:r>
            <a:r>
              <a:rPr lang="en-US" dirty="0" smtClean="0"/>
              <a:t> as good or better</a:t>
            </a:r>
          </a:p>
          <a:p>
            <a:endParaRPr lang="en-US" dirty="0" smtClean="0"/>
          </a:p>
          <a:p>
            <a:r>
              <a:rPr lang="en-US" dirty="0" smtClean="0"/>
              <a:t>Final Assessment: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Lamba</a:t>
            </a:r>
            <a:r>
              <a:rPr lang="en-US" dirty="0" smtClean="0"/>
              <a:t> Method is successful!</a:t>
            </a:r>
            <a:br>
              <a:rPr lang="en-US" dirty="0" smtClean="0"/>
            </a:br>
            <a:r>
              <a:rPr lang="en-US" dirty="0" smtClean="0"/>
              <a:t>– It is a variation of smoothing </a:t>
            </a:r>
            <a:r>
              <a:rPr lang="en-US" dirty="0" err="1" smtClean="0"/>
              <a:t>spline</a:t>
            </a:r>
            <a:r>
              <a:rPr lang="en-US" dirty="0" smtClean="0"/>
              <a:t> for that works </a:t>
            </a:r>
            <a:r>
              <a:rPr lang="en-US" smtClean="0"/>
              <a:t>for highly variable </a:t>
            </a:r>
            <a:r>
              <a:rPr lang="en-US" dirty="0" smtClean="0"/>
              <a:t>curvature.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Thanks to</a:t>
            </a:r>
          </a:p>
          <a:p>
            <a:pPr lvl="1"/>
            <a:r>
              <a:rPr lang="en-US" dirty="0" smtClean="0"/>
              <a:t>Gary Gordon for running the Lafayette College Math REU</a:t>
            </a:r>
          </a:p>
          <a:p>
            <a:pPr lvl="1"/>
            <a:r>
              <a:rPr lang="en-US" dirty="0" smtClean="0"/>
              <a:t>The National Science Foundation for providing funding</a:t>
            </a:r>
          </a:p>
          <a:p>
            <a:pPr lvl="1"/>
            <a:r>
              <a:rPr lang="en-US" dirty="0" smtClean="0"/>
              <a:t>Our advisors Jeff </a:t>
            </a:r>
            <a:r>
              <a:rPr lang="en-US" dirty="0" err="1" smtClean="0"/>
              <a:t>Liebner</a:t>
            </a:r>
            <a:r>
              <a:rPr lang="en-US" dirty="0" smtClean="0"/>
              <a:t>, Liz McMahon, and Garth </a:t>
            </a:r>
            <a:r>
              <a:rPr lang="en-US" dirty="0" err="1" smtClean="0"/>
              <a:t>Isaak</a:t>
            </a:r>
            <a:r>
              <a:rPr lang="en-US" dirty="0" smtClean="0"/>
              <a:t> for their support and guidance this summer</a:t>
            </a:r>
          </a:p>
          <a:p>
            <a:pPr lvl="1"/>
            <a:r>
              <a:rPr lang="en-US" dirty="0" smtClean="0"/>
              <a:t>Carleton and St. Olaf Colleges for hosting NUMS 2010</a:t>
            </a:r>
          </a:p>
          <a:p>
            <a:pPr lvl="1"/>
            <a:r>
              <a:rPr lang="en-US" dirty="0" smtClean="0"/>
              <a:t>All of you for coming to this presentation!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676400"/>
            <a:ext cx="5486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Minimize RSS: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Linear Regression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822825" y="5105400"/>
          <a:ext cx="3922713" cy="1223963"/>
        </p:xfrm>
        <a:graphic>
          <a:graphicData uri="http://schemas.openxmlformats.org/presentationml/2006/ole">
            <p:oleObj spid="_x0000_s2050" name="Equation" r:id="rId5" imgW="1384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934512" cy="492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934512" cy="492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-25000" dirty="0" smtClean="0"/>
              <a:t>3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l-GR" dirty="0" smtClean="0"/>
              <a:t>ε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799" y="1295400"/>
            <a:ext cx="716280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bad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95401"/>
            <a:ext cx="7162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bad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95400"/>
            <a:ext cx="7162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535</Words>
  <Application>Microsoft Office PowerPoint</Application>
  <PresentationFormat>On-screen Show (4:3)</PresentationFormat>
  <Paragraphs>195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Solstice</vt:lpstr>
      <vt:lpstr>Equation</vt:lpstr>
      <vt:lpstr>Curve Fitting Variations  and Neural Data</vt:lpstr>
      <vt:lpstr>Neurological Statistics</vt:lpstr>
      <vt:lpstr>Distribution of Spikes</vt:lpstr>
      <vt:lpstr>Simple Linear Regression</vt:lpstr>
      <vt:lpstr>Polynomial Regression</vt:lpstr>
      <vt:lpstr>Polynomial Regression</vt:lpstr>
      <vt:lpstr>Our Data</vt:lpstr>
      <vt:lpstr>Linear Fit</vt:lpstr>
      <vt:lpstr>Quadratic Fit</vt:lpstr>
      <vt:lpstr>Cubic Fit</vt:lpstr>
      <vt:lpstr>34-Degree Polynomial Fit</vt:lpstr>
      <vt:lpstr>An Alternative: Splines</vt:lpstr>
      <vt:lpstr>Spline - Underfit</vt:lpstr>
      <vt:lpstr>Spline - Overfit</vt:lpstr>
      <vt:lpstr>Balancing Fit and Smoothness</vt:lpstr>
      <vt:lpstr>Regression Splines</vt:lpstr>
      <vt:lpstr>BARS -  Bayesian Adaptive Regression Splines</vt:lpstr>
      <vt:lpstr>Smoothing Splines</vt:lpstr>
      <vt:lpstr>Large λ – Smoother Fit</vt:lpstr>
      <vt:lpstr>Small λ – More Wiggly Fit</vt:lpstr>
      <vt:lpstr>Smoothing Spline   with Adjustable λ</vt:lpstr>
      <vt:lpstr>Cross Validation (CV)</vt:lpstr>
      <vt:lpstr>Cross Validation</vt:lpstr>
      <vt:lpstr>Local Lambda– A graphic illustration</vt:lpstr>
      <vt:lpstr>Local Lambda– A graphic illustration</vt:lpstr>
      <vt:lpstr>Local Lambda– A graphic illustration</vt:lpstr>
      <vt:lpstr>Local Lambda– A graphic illustration</vt:lpstr>
      <vt:lpstr>Showdown!!</vt:lpstr>
      <vt:lpstr>Step Function </vt:lpstr>
      <vt:lpstr>Mexican Hat Function </vt:lpstr>
      <vt:lpstr>Doppler’s Function </vt:lpstr>
      <vt:lpstr>Conclusions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 Variations  and Neural Data</dc:title>
  <dc:creator> </dc:creator>
  <cp:lastModifiedBy> </cp:lastModifiedBy>
  <cp:revision>29</cp:revision>
  <dcterms:created xsi:type="dcterms:W3CDTF">2010-09-29T20:36:44Z</dcterms:created>
  <dcterms:modified xsi:type="dcterms:W3CDTF">2010-10-01T17:10:36Z</dcterms:modified>
</cp:coreProperties>
</file>