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9" r:id="rId4"/>
    <p:sldId id="260" r:id="rId5"/>
    <p:sldId id="261" r:id="rId6"/>
    <p:sldId id="262" r:id="rId7"/>
    <p:sldId id="257" r:id="rId8"/>
    <p:sldId id="274" r:id="rId9"/>
    <p:sldId id="275" r:id="rId10"/>
    <p:sldId id="276" r:id="rId11"/>
    <p:sldId id="277" r:id="rId12"/>
    <p:sldId id="270" r:id="rId13"/>
    <p:sldId id="271" r:id="rId14"/>
    <p:sldId id="272" r:id="rId15"/>
    <p:sldId id="273" r:id="rId16"/>
    <p:sldId id="278" r:id="rId17"/>
    <p:sldId id="279" r:id="rId18"/>
    <p:sldId id="266" r:id="rId19"/>
    <p:sldId id="267" r:id="rId20"/>
    <p:sldId id="268" r:id="rId21"/>
    <p:sldId id="269" r:id="rId22"/>
    <p:sldId id="263" r:id="rId23"/>
    <p:sldId id="264" r:id="rId24"/>
    <p:sldId id="26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3" d="100"/>
          <a:sy n="113" d="100"/>
        </p:scale>
        <p:origin x="-27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80F1FF4-F23E-7F40-9190-5A3D7BA2E1F1}" type="datetimeFigureOut">
              <a:rPr lang="en-US" smtClean="0"/>
              <a:t>4/20/16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59D0613-4FF9-F04B-970D-5343506BA5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F1FF4-F23E-7F40-9190-5A3D7BA2E1F1}"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0613-4FF9-F04B-970D-5343506BA5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0F1FF4-F23E-7F40-9190-5A3D7BA2E1F1}"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0613-4FF9-F04B-970D-5343506BA5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0F1FF4-F23E-7F40-9190-5A3D7BA2E1F1}"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0613-4FF9-F04B-970D-5343506BA567}"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0F1FF4-F23E-7F40-9190-5A3D7BA2E1F1}"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0613-4FF9-F04B-970D-5343506BA56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80F1FF4-F23E-7F40-9190-5A3D7BA2E1F1}"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D0613-4FF9-F04B-970D-5343506BA567}"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F1FF4-F23E-7F40-9190-5A3D7BA2E1F1}" type="datetimeFigureOut">
              <a:rPr lang="en-US" smtClean="0"/>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D0613-4FF9-F04B-970D-5343506BA5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0F1FF4-F23E-7F40-9190-5A3D7BA2E1F1}" type="datetimeFigureOut">
              <a:rPr lang="en-US" smtClean="0"/>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D0613-4FF9-F04B-970D-5343506BA56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0F1FF4-F23E-7F40-9190-5A3D7BA2E1F1}"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D0613-4FF9-F04B-970D-5343506BA5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F1FF4-F23E-7F40-9190-5A3D7BA2E1F1}"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D0613-4FF9-F04B-970D-5343506BA567}"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F1FF4-F23E-7F40-9190-5A3D7BA2E1F1}"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D0613-4FF9-F04B-970D-5343506BA5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80F1FF4-F23E-7F40-9190-5A3D7BA2E1F1}" type="datetimeFigureOut">
              <a:rPr lang="en-US" smtClean="0"/>
              <a:t>4/20/16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59D0613-4FF9-F04B-970D-5343506BA5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ms.ads.carleton.edu/virtualem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Comps in Cognitive Science</a:t>
            </a:r>
            <a:endParaRPr lang="en-US" dirty="0"/>
          </a:p>
        </p:txBody>
      </p:sp>
      <p:sp>
        <p:nvSpPr>
          <p:cNvPr id="3" name="Subtitle 2"/>
          <p:cNvSpPr>
            <a:spLocks noGrp="1"/>
          </p:cNvSpPr>
          <p:nvPr>
            <p:ph type="subTitle" idx="1"/>
          </p:nvPr>
        </p:nvSpPr>
        <p:spPr/>
        <p:txBody>
          <a:bodyPr/>
          <a:lstStyle/>
          <a:p>
            <a:r>
              <a:rPr lang="en-US" dirty="0" smtClean="0"/>
              <a:t>Or, Adventures in </a:t>
            </a:r>
            <a:r>
              <a:rPr lang="en-US" dirty="0" err="1" smtClean="0"/>
              <a:t>Adulting</a:t>
            </a:r>
            <a:r>
              <a:rPr lang="en-US" dirty="0" smtClean="0"/>
              <a:t> Before You Actually Have to Adult</a:t>
            </a:r>
            <a:endParaRPr lang="en-US" dirty="0"/>
          </a:p>
        </p:txBody>
      </p:sp>
    </p:spTree>
    <p:extLst>
      <p:ext uri="{BB962C8B-B14F-4D97-AF65-F5344CB8AC3E}">
        <p14:creationId xmlns:p14="http://schemas.microsoft.com/office/powerpoint/2010/main" val="20241259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CGSC 396 proposals</a:t>
            </a:r>
            <a:endParaRPr lang="en-US" dirty="0"/>
          </a:p>
        </p:txBody>
      </p:sp>
      <p:sp>
        <p:nvSpPr>
          <p:cNvPr id="3" name="Content Placeholder 2"/>
          <p:cNvSpPr>
            <a:spLocks noGrp="1"/>
          </p:cNvSpPr>
          <p:nvPr>
            <p:ph idx="1"/>
          </p:nvPr>
        </p:nvSpPr>
        <p:spPr/>
        <p:txBody>
          <a:bodyPr>
            <a:normAutofit fontScale="92500"/>
          </a:bodyPr>
          <a:lstStyle/>
          <a:p>
            <a:r>
              <a:rPr lang="en-US" dirty="0" smtClean="0"/>
              <a:t>Have a strong rationale (e.g., why topic is of importance in cognitive science; how it is interdisciplinary; how it integrates your major).</a:t>
            </a:r>
          </a:p>
          <a:p>
            <a:r>
              <a:rPr lang="en-US" dirty="0" smtClean="0"/>
              <a:t>Have a preliminary bibliography of sources you have, or will, consult (10-20).</a:t>
            </a:r>
          </a:p>
          <a:p>
            <a:r>
              <a:rPr lang="en-US" dirty="0" smtClean="0"/>
              <a:t>If empirical project, have proposed methods and data analysis.</a:t>
            </a:r>
          </a:p>
          <a:p>
            <a:r>
              <a:rPr lang="en-US" dirty="0" smtClean="0"/>
              <a:t>If theoretical project, have an outline of major sections of your paper.</a:t>
            </a:r>
            <a:endParaRPr lang="en-US" dirty="0"/>
          </a:p>
        </p:txBody>
      </p:sp>
    </p:spTree>
    <p:extLst>
      <p:ext uri="{BB962C8B-B14F-4D97-AF65-F5344CB8AC3E}">
        <p14:creationId xmlns:p14="http://schemas.microsoft.com/office/powerpoint/2010/main" val="3011790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Winter Term Senior Year</a:t>
            </a:r>
            <a:endParaRPr lang="en-US" dirty="0"/>
          </a:p>
        </p:txBody>
      </p:sp>
      <p:sp>
        <p:nvSpPr>
          <p:cNvPr id="3" name="Content Placeholder 2"/>
          <p:cNvSpPr>
            <a:spLocks noGrp="1"/>
          </p:cNvSpPr>
          <p:nvPr>
            <p:ph idx="1"/>
          </p:nvPr>
        </p:nvSpPr>
        <p:spPr/>
        <p:txBody>
          <a:bodyPr>
            <a:normAutofit fontScale="92500"/>
          </a:bodyPr>
          <a:lstStyle/>
          <a:p>
            <a:r>
              <a:rPr lang="en-US" dirty="0" smtClean="0"/>
              <a:t>Sign up for 6-credit 300-level independent study (391 or 392) in CGSC with your advisor.</a:t>
            </a:r>
          </a:p>
          <a:p>
            <a:r>
              <a:rPr lang="en-US" dirty="0" smtClean="0"/>
              <a:t>Carry out your proposed project.  (Revisions to the proposal are permitted if okayed by your advisor).</a:t>
            </a:r>
          </a:p>
          <a:p>
            <a:r>
              <a:rPr lang="en-US" dirty="0" smtClean="0"/>
              <a:t>Aim for a 25-40 page paper (inclusive of everything) by end of term.</a:t>
            </a:r>
          </a:p>
          <a:p>
            <a:r>
              <a:rPr lang="en-US" dirty="0" smtClean="0"/>
              <a:t>Agree with your advisor on intermediate assignments and due dates.</a:t>
            </a:r>
          </a:p>
          <a:p>
            <a:r>
              <a:rPr lang="en-US" dirty="0" smtClean="0"/>
              <a:t>Don’t be a procrastinator!</a:t>
            </a:r>
          </a:p>
          <a:p>
            <a:endParaRPr lang="en-US" dirty="0"/>
          </a:p>
        </p:txBody>
      </p:sp>
    </p:spTree>
    <p:extLst>
      <p:ext uri="{BB962C8B-B14F-4D97-AF65-F5344CB8AC3E}">
        <p14:creationId xmlns:p14="http://schemas.microsoft.com/office/powerpoint/2010/main" val="25590646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Comps pointers from Pam</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a:t>Need materials?</a:t>
            </a:r>
            <a:endParaRPr lang="en-US" sz="1200" dirty="0"/>
          </a:p>
          <a:p>
            <a:pPr lvl="1"/>
            <a:r>
              <a:rPr lang="en-US" dirty="0"/>
              <a:t>Check with comps advisor before purchasing anything.  They may need to purchase certain things for you.</a:t>
            </a:r>
          </a:p>
          <a:p>
            <a:pPr lvl="2"/>
            <a:r>
              <a:rPr lang="en-US" dirty="0"/>
              <a:t>You may be able to get a cash advance with enough advance notice so $$ don’t come out of your pocket – see </a:t>
            </a:r>
            <a:r>
              <a:rPr lang="en-US" dirty="0" smtClean="0"/>
              <a:t>Pam..</a:t>
            </a:r>
            <a:endParaRPr lang="en-US" dirty="0"/>
          </a:p>
          <a:p>
            <a:pPr lvl="2"/>
            <a:r>
              <a:rPr lang="en-US" dirty="0"/>
              <a:t>Keep receipts!!!</a:t>
            </a:r>
          </a:p>
          <a:p>
            <a:pPr lvl="2"/>
            <a:r>
              <a:rPr lang="en-US" dirty="0"/>
              <a:t>Turn in the original receipts to </a:t>
            </a:r>
            <a:r>
              <a:rPr lang="en-US" dirty="0" smtClean="0"/>
              <a:t>Pam. </a:t>
            </a:r>
            <a:r>
              <a:rPr lang="en-US" dirty="0"/>
              <a:t>for reimbursement</a:t>
            </a:r>
          </a:p>
          <a:p>
            <a:pPr lvl="1"/>
            <a:r>
              <a:rPr lang="en-US" dirty="0"/>
              <a:t>If working with human subjects you will need to complete an IRB form with your comps advisor, get faculty approval and obtain committee approval </a:t>
            </a:r>
            <a:r>
              <a:rPr lang="en-US" b="1" dirty="0"/>
              <a:t>BEFORE</a:t>
            </a:r>
            <a:r>
              <a:rPr lang="en-US" dirty="0"/>
              <a:t> the research begins</a:t>
            </a:r>
          </a:p>
          <a:p>
            <a:pPr lvl="1"/>
            <a:r>
              <a:rPr lang="en-US" dirty="0"/>
              <a:t>If working with animals you will need to complete an IACUC form with your comps advisor, get faculty approval and obtain committee approval </a:t>
            </a:r>
            <a:r>
              <a:rPr lang="en-US" b="1" dirty="0"/>
              <a:t>BEFORE</a:t>
            </a:r>
            <a:r>
              <a:rPr lang="en-US" dirty="0"/>
              <a:t> the research begins</a:t>
            </a:r>
          </a:p>
          <a:p>
            <a:pPr lvl="1"/>
            <a:r>
              <a:rPr lang="en-US" dirty="0"/>
              <a:t>Do </a:t>
            </a:r>
            <a:r>
              <a:rPr lang="en-US" b="1" dirty="0"/>
              <a:t>NOT</a:t>
            </a:r>
            <a:r>
              <a:rPr lang="en-US" dirty="0"/>
              <a:t> use gift cards as payment for human subjects – you will </a:t>
            </a:r>
            <a:r>
              <a:rPr lang="en-US" b="1" dirty="0"/>
              <a:t>NOT</a:t>
            </a:r>
            <a:r>
              <a:rPr lang="en-US" dirty="0"/>
              <a:t> be reimbursed if you do.  </a:t>
            </a:r>
          </a:p>
          <a:p>
            <a:pPr lvl="1"/>
            <a:endParaRPr lang="en-US" dirty="0"/>
          </a:p>
        </p:txBody>
      </p:sp>
    </p:spTree>
    <p:extLst>
      <p:ext uri="{BB962C8B-B14F-4D97-AF65-F5344CB8AC3E}">
        <p14:creationId xmlns:p14="http://schemas.microsoft.com/office/powerpoint/2010/main" val="42101703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Comps pointers from pam</a:t>
            </a:r>
            <a:endParaRPr lang="en-US" dirty="0"/>
          </a:p>
        </p:txBody>
      </p:sp>
      <p:sp>
        <p:nvSpPr>
          <p:cNvPr id="3" name="Content Placeholder 2"/>
          <p:cNvSpPr>
            <a:spLocks noGrp="1"/>
          </p:cNvSpPr>
          <p:nvPr>
            <p:ph idx="1"/>
          </p:nvPr>
        </p:nvSpPr>
        <p:spPr/>
        <p:txBody>
          <a:bodyPr>
            <a:normAutofit/>
          </a:bodyPr>
          <a:lstStyle/>
          <a:p>
            <a:r>
              <a:rPr lang="en-US" b="1" u="sng" dirty="0"/>
              <a:t>Need a place to meet your human subjects?</a:t>
            </a:r>
            <a:endParaRPr lang="en-US" sz="1200" dirty="0"/>
          </a:p>
          <a:p>
            <a:pPr lvl="1"/>
            <a:r>
              <a:rPr lang="en-US" dirty="0"/>
              <a:t>Room 110 is available – check with </a:t>
            </a:r>
            <a:r>
              <a:rPr lang="en-US" dirty="0" smtClean="0"/>
              <a:t>Pam about </a:t>
            </a:r>
            <a:r>
              <a:rPr lang="en-US" dirty="0"/>
              <a:t>the availability/use of the room.  If your meetings will be before 8 am or after 4:30 pm or on the weekend you will need </a:t>
            </a:r>
            <a:r>
              <a:rPr lang="en-US" b="1" dirty="0"/>
              <a:t>KEYS</a:t>
            </a:r>
            <a:r>
              <a:rPr lang="en-US" dirty="0"/>
              <a:t>.</a:t>
            </a:r>
          </a:p>
          <a:p>
            <a:pPr lvl="1"/>
            <a:r>
              <a:rPr lang="en-US" dirty="0"/>
              <a:t>Other rooms are available as well.</a:t>
            </a:r>
          </a:p>
          <a:p>
            <a:pPr lvl="2"/>
            <a:r>
              <a:rPr lang="en-US" dirty="0"/>
              <a:t>With permission, you can use one of the professor’s labs. You will need </a:t>
            </a:r>
            <a:r>
              <a:rPr lang="en-US" b="1" dirty="0"/>
              <a:t>KEYS.</a:t>
            </a:r>
            <a:endParaRPr lang="en-US" dirty="0"/>
          </a:p>
          <a:p>
            <a:pPr lvl="2"/>
            <a:r>
              <a:rPr lang="en-US" dirty="0"/>
              <a:t>On-line room requesting </a:t>
            </a:r>
            <a:r>
              <a:rPr lang="en-US" u="sng" dirty="0">
                <a:hlinkClick r:id="rId2"/>
              </a:rPr>
              <a:t>https://ems.ads.carleton.edu/</a:t>
            </a:r>
            <a:r>
              <a:rPr lang="en-US" u="sng" dirty="0" smtClean="0">
                <a:hlinkClick r:id="rId2"/>
              </a:rPr>
              <a:t>virtualems</a:t>
            </a:r>
            <a:r>
              <a:rPr lang="en-US" dirty="0"/>
              <a:t> </a:t>
            </a:r>
          </a:p>
          <a:p>
            <a:pPr lvl="1"/>
            <a:endParaRPr lang="en-US" dirty="0"/>
          </a:p>
        </p:txBody>
      </p:sp>
    </p:spTree>
    <p:extLst>
      <p:ext uri="{BB962C8B-B14F-4D97-AF65-F5344CB8AC3E}">
        <p14:creationId xmlns:p14="http://schemas.microsoft.com/office/powerpoint/2010/main" val="952959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Comps pointers from pam</a:t>
            </a:r>
            <a:endParaRPr lang="en-US" dirty="0"/>
          </a:p>
        </p:txBody>
      </p:sp>
      <p:sp>
        <p:nvSpPr>
          <p:cNvPr id="3" name="Content Placeholder 2"/>
          <p:cNvSpPr>
            <a:spLocks noGrp="1"/>
          </p:cNvSpPr>
          <p:nvPr>
            <p:ph idx="1"/>
          </p:nvPr>
        </p:nvSpPr>
        <p:spPr/>
        <p:txBody>
          <a:bodyPr>
            <a:normAutofit/>
          </a:bodyPr>
          <a:lstStyle/>
          <a:p>
            <a:r>
              <a:rPr lang="en-US" b="1" u="sng" dirty="0"/>
              <a:t>Need keys?</a:t>
            </a:r>
            <a:endParaRPr lang="en-US" dirty="0"/>
          </a:p>
          <a:p>
            <a:pPr lvl="1"/>
            <a:r>
              <a:rPr lang="en-US" dirty="0"/>
              <a:t>Talk to your comps advisor who will approve key release via e-mail to </a:t>
            </a:r>
            <a:r>
              <a:rPr lang="en-US" dirty="0" smtClean="0"/>
              <a:t>Pam.</a:t>
            </a:r>
            <a:endParaRPr lang="en-US" dirty="0"/>
          </a:p>
          <a:p>
            <a:pPr lvl="1"/>
            <a:r>
              <a:rPr lang="en-US" dirty="0"/>
              <a:t>See </a:t>
            </a:r>
            <a:r>
              <a:rPr lang="en-US" dirty="0" smtClean="0"/>
              <a:t>Pam </a:t>
            </a:r>
            <a:r>
              <a:rPr lang="en-US" dirty="0"/>
              <a:t>to order the key(s</a:t>
            </a:r>
            <a:r>
              <a:rPr lang="en-US" dirty="0" smtClean="0"/>
              <a:t>).</a:t>
            </a:r>
            <a:endParaRPr lang="en-US" dirty="0"/>
          </a:p>
          <a:p>
            <a:pPr lvl="1"/>
            <a:r>
              <a:rPr lang="en-US" dirty="0"/>
              <a:t>You will receive an e-mail when the keys are </a:t>
            </a:r>
            <a:r>
              <a:rPr lang="en-US" dirty="0" smtClean="0"/>
              <a:t>ready.</a:t>
            </a:r>
            <a:endParaRPr lang="en-US" dirty="0"/>
          </a:p>
          <a:p>
            <a:pPr lvl="1"/>
            <a:r>
              <a:rPr lang="en-US" dirty="0"/>
              <a:t>Turn the keys back in to Facilities when you don’t need the room anymore.  You will be charged for lost keys and depending on which keys you lost, you may have to pay for re-keying of doors. </a:t>
            </a:r>
          </a:p>
          <a:p>
            <a:endParaRPr lang="en-US" dirty="0"/>
          </a:p>
        </p:txBody>
      </p:sp>
    </p:spTree>
    <p:extLst>
      <p:ext uri="{BB962C8B-B14F-4D97-AF65-F5344CB8AC3E}">
        <p14:creationId xmlns:p14="http://schemas.microsoft.com/office/powerpoint/2010/main" val="3744476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Comps pointers from pam</a:t>
            </a:r>
            <a:endParaRPr lang="en-US" dirty="0"/>
          </a:p>
        </p:txBody>
      </p:sp>
      <p:sp>
        <p:nvSpPr>
          <p:cNvPr id="3" name="Content Placeholder 2"/>
          <p:cNvSpPr>
            <a:spLocks noGrp="1"/>
          </p:cNvSpPr>
          <p:nvPr>
            <p:ph idx="1"/>
          </p:nvPr>
        </p:nvSpPr>
        <p:spPr/>
        <p:txBody>
          <a:bodyPr>
            <a:normAutofit/>
          </a:bodyPr>
          <a:lstStyle/>
          <a:p>
            <a:r>
              <a:rPr lang="en-US" b="1" u="sng" dirty="0"/>
              <a:t>Need cash to pay your human subjects?</a:t>
            </a:r>
            <a:endParaRPr lang="en-US" dirty="0"/>
          </a:p>
          <a:p>
            <a:pPr lvl="1"/>
            <a:r>
              <a:rPr lang="en-US" dirty="0"/>
              <a:t>See </a:t>
            </a:r>
            <a:r>
              <a:rPr lang="en-US" dirty="0" smtClean="0"/>
              <a:t>Pam 1 </a:t>
            </a:r>
            <a:r>
              <a:rPr lang="en-US" dirty="0"/>
              <a:t>week prior to the start of your project to fill out paperwork for cash </a:t>
            </a:r>
            <a:r>
              <a:rPr lang="en-US" dirty="0" smtClean="0"/>
              <a:t>advance.</a:t>
            </a:r>
            <a:endParaRPr lang="en-US" dirty="0"/>
          </a:p>
          <a:p>
            <a:pPr lvl="1"/>
            <a:r>
              <a:rPr lang="en-US" dirty="0"/>
              <a:t>Each subject that receives money needs to sign a form that </a:t>
            </a:r>
            <a:r>
              <a:rPr lang="en-US" dirty="0" smtClean="0"/>
              <a:t>Pam </a:t>
            </a:r>
            <a:r>
              <a:rPr lang="en-US" dirty="0"/>
              <a:t>will need to turn in to the business office.  </a:t>
            </a:r>
            <a:r>
              <a:rPr lang="en-US" dirty="0" smtClean="0"/>
              <a:t>See Pam for a sample form.</a:t>
            </a:r>
          </a:p>
          <a:p>
            <a:pPr lvl="1"/>
            <a:r>
              <a:rPr lang="en-US" dirty="0" smtClean="0"/>
              <a:t>When research is complete turn excess cash and signed forms in to Pam. </a:t>
            </a:r>
          </a:p>
          <a:p>
            <a:pPr lvl="1"/>
            <a:r>
              <a:rPr lang="en-US" dirty="0" smtClean="0"/>
              <a:t>Do </a:t>
            </a:r>
            <a:r>
              <a:rPr lang="en-US" b="1" dirty="0" smtClean="0"/>
              <a:t>NOT</a:t>
            </a:r>
            <a:r>
              <a:rPr lang="en-US" dirty="0" smtClean="0"/>
              <a:t> use a gift card as a form of payment!  You will not be reimbursed!</a:t>
            </a:r>
          </a:p>
          <a:p>
            <a:pPr lvl="1" indent="0">
              <a:buNone/>
            </a:pPr>
            <a:endParaRPr lang="en-US" dirty="0"/>
          </a:p>
          <a:p>
            <a:endParaRPr lang="en-US" dirty="0"/>
          </a:p>
        </p:txBody>
      </p:sp>
    </p:spTree>
    <p:extLst>
      <p:ext uri="{BB962C8B-B14F-4D97-AF65-F5344CB8AC3E}">
        <p14:creationId xmlns:p14="http://schemas.microsoft.com/office/powerpoint/2010/main" val="24878301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Spring term senior year</a:t>
            </a:r>
            <a:endParaRPr lang="en-US" dirty="0"/>
          </a:p>
        </p:txBody>
      </p:sp>
      <p:sp>
        <p:nvSpPr>
          <p:cNvPr id="3" name="Content Placeholder 2"/>
          <p:cNvSpPr>
            <a:spLocks noGrp="1"/>
          </p:cNvSpPr>
          <p:nvPr>
            <p:ph idx="1"/>
          </p:nvPr>
        </p:nvSpPr>
        <p:spPr/>
        <p:txBody>
          <a:bodyPr>
            <a:normAutofit/>
          </a:bodyPr>
          <a:lstStyle/>
          <a:p>
            <a:r>
              <a:rPr lang="en-US" dirty="0" smtClean="0"/>
              <a:t>Sign up for COGSC 400 for 3 credits, mandatory S/CR/NC.</a:t>
            </a:r>
          </a:p>
          <a:p>
            <a:r>
              <a:rPr lang="en-US" dirty="0" smtClean="0"/>
              <a:t>Receive comments from your advisor first day of classes.</a:t>
            </a:r>
          </a:p>
          <a:p>
            <a:r>
              <a:rPr lang="en-US" dirty="0" smtClean="0"/>
              <a:t>Revise paper in light of comments; due date around beginning of week 3 or week 4.</a:t>
            </a:r>
          </a:p>
          <a:p>
            <a:r>
              <a:rPr lang="en-US" dirty="0" smtClean="0"/>
              <a:t>Revision goes to both advisor and second reader for their assessment.</a:t>
            </a:r>
          </a:p>
        </p:txBody>
      </p:sp>
    </p:spTree>
    <p:extLst>
      <p:ext uri="{BB962C8B-B14F-4D97-AF65-F5344CB8AC3E}">
        <p14:creationId xmlns:p14="http://schemas.microsoft.com/office/powerpoint/2010/main" val="26941210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May of senior year</a:t>
            </a:r>
            <a:endParaRPr lang="en-US" dirty="0"/>
          </a:p>
        </p:txBody>
      </p:sp>
      <p:sp>
        <p:nvSpPr>
          <p:cNvPr id="3" name="Content Placeholder 2"/>
          <p:cNvSpPr>
            <a:spLocks noGrp="1"/>
          </p:cNvSpPr>
          <p:nvPr>
            <p:ph idx="1"/>
          </p:nvPr>
        </p:nvSpPr>
        <p:spPr/>
        <p:txBody>
          <a:bodyPr>
            <a:normAutofit lnSpcReduction="10000"/>
          </a:bodyPr>
          <a:lstStyle/>
          <a:p>
            <a:r>
              <a:rPr lang="en-US" dirty="0"/>
              <a:t>Plan a brief talk for Presentation  &amp; Celebration Day (some Saturday in May—new for 2017).</a:t>
            </a:r>
          </a:p>
          <a:p>
            <a:r>
              <a:rPr lang="en-US" dirty="0"/>
              <a:t>Invite friends, family, faculty, whomever you want to your presentation.</a:t>
            </a:r>
          </a:p>
          <a:p>
            <a:r>
              <a:rPr lang="en-US" dirty="0"/>
              <a:t>Dress </a:t>
            </a:r>
            <a:r>
              <a:rPr lang="en-US" dirty="0" smtClean="0"/>
              <a:t>up</a:t>
            </a:r>
            <a:r>
              <a:rPr lang="en-US" dirty="0"/>
              <a:t> </a:t>
            </a:r>
            <a:r>
              <a:rPr lang="en-US" dirty="0" smtClean="0"/>
              <a:t>and look professional.</a:t>
            </a:r>
            <a:endParaRPr lang="en-US" dirty="0"/>
          </a:p>
          <a:p>
            <a:r>
              <a:rPr lang="en-US" dirty="0"/>
              <a:t>Bask in the glow of your considerable accomplishment.</a:t>
            </a:r>
          </a:p>
          <a:p>
            <a:r>
              <a:rPr lang="en-US" dirty="0"/>
              <a:t>Presentation is mostly for celebration and closure, not evaluation.</a:t>
            </a:r>
          </a:p>
          <a:p>
            <a:endParaRPr lang="en-US" dirty="0"/>
          </a:p>
        </p:txBody>
      </p:sp>
    </p:spTree>
    <p:extLst>
      <p:ext uri="{BB962C8B-B14F-4D97-AF65-F5344CB8AC3E}">
        <p14:creationId xmlns:p14="http://schemas.microsoft.com/office/powerpoint/2010/main" val="364731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comps evaluated</a:t>
            </a:r>
            <a:endParaRPr lang="en-US" dirty="0"/>
          </a:p>
        </p:txBody>
      </p:sp>
      <p:sp>
        <p:nvSpPr>
          <p:cNvPr id="3" name="Content Placeholder 2"/>
          <p:cNvSpPr>
            <a:spLocks noGrp="1"/>
          </p:cNvSpPr>
          <p:nvPr>
            <p:ph idx="1"/>
          </p:nvPr>
        </p:nvSpPr>
        <p:spPr/>
        <p:txBody>
          <a:bodyPr/>
          <a:lstStyle/>
          <a:p>
            <a:r>
              <a:rPr lang="en-US" dirty="0" smtClean="0"/>
              <a:t>Kathie chooses a second reader from among core and affiliated faculty, such that the advisor and second reader come from different departments. </a:t>
            </a:r>
          </a:p>
          <a:p>
            <a:r>
              <a:rPr lang="en-US" dirty="0" smtClean="0"/>
              <a:t>Advisor and Second Reader independently fill out a Rubric form.</a:t>
            </a:r>
            <a:endParaRPr lang="en-US" dirty="0"/>
          </a:p>
        </p:txBody>
      </p:sp>
    </p:spTree>
    <p:extLst>
      <p:ext uri="{BB962C8B-B14F-4D97-AF65-F5344CB8AC3E}">
        <p14:creationId xmlns:p14="http://schemas.microsoft.com/office/powerpoint/2010/main" val="37490163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COGSC Comps rubric Rating Scale</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dirty="0"/>
              <a:t> </a:t>
            </a:r>
          </a:p>
          <a:p>
            <a:r>
              <a:rPr lang="en-US" dirty="0"/>
              <a:t>5 =  </a:t>
            </a:r>
            <a:r>
              <a:rPr lang="en-US" b="1" dirty="0"/>
              <a:t>outstanding, excellent</a:t>
            </a:r>
            <a:r>
              <a:rPr lang="en-US" dirty="0"/>
              <a:t>; going above and beyond what an average undergraduate major could reasonably be expected to do on the paper on this aspect</a:t>
            </a:r>
          </a:p>
          <a:p>
            <a:r>
              <a:rPr lang="en-US" dirty="0" smtClean="0"/>
              <a:t>4 </a:t>
            </a:r>
            <a:r>
              <a:rPr lang="en-US" dirty="0"/>
              <a:t>=  </a:t>
            </a:r>
            <a:r>
              <a:rPr lang="en-US" b="1" dirty="0"/>
              <a:t>very good</a:t>
            </a:r>
            <a:r>
              <a:rPr lang="en-US" dirty="0"/>
              <a:t>; showing evidence of mastery and thoroughness on the paper on this </a:t>
            </a:r>
            <a:r>
              <a:rPr lang="en-US" dirty="0" smtClean="0"/>
              <a:t>aspect</a:t>
            </a:r>
            <a:r>
              <a:rPr lang="en-US" dirty="0"/>
              <a:t> </a:t>
            </a:r>
          </a:p>
          <a:p>
            <a:r>
              <a:rPr lang="en-US" dirty="0"/>
              <a:t>3 =  </a:t>
            </a:r>
            <a:r>
              <a:rPr lang="en-US" b="1" dirty="0"/>
              <a:t>good</a:t>
            </a:r>
            <a:r>
              <a:rPr lang="en-US" dirty="0"/>
              <a:t>, </a:t>
            </a:r>
            <a:r>
              <a:rPr lang="en-US" b="1" dirty="0"/>
              <a:t>satisfactory</a:t>
            </a:r>
            <a:r>
              <a:rPr lang="en-US" dirty="0"/>
              <a:t>; showing clearly acceptable levels of performance on this </a:t>
            </a:r>
            <a:r>
              <a:rPr lang="en-US" dirty="0" smtClean="0"/>
              <a:t>aspect</a:t>
            </a:r>
            <a:endParaRPr lang="en-US" dirty="0"/>
          </a:p>
          <a:p>
            <a:r>
              <a:rPr lang="en-US" dirty="0"/>
              <a:t>2 = </a:t>
            </a:r>
            <a:r>
              <a:rPr lang="en-US" b="1" dirty="0"/>
              <a:t>fair; </a:t>
            </a:r>
            <a:r>
              <a:rPr lang="en-US" dirty="0"/>
              <a:t>raising some questions as to the acceptability of the paper on this </a:t>
            </a:r>
            <a:r>
              <a:rPr lang="en-US" dirty="0" smtClean="0"/>
              <a:t>aspect</a:t>
            </a:r>
            <a:endParaRPr lang="en-US" dirty="0"/>
          </a:p>
          <a:p>
            <a:r>
              <a:rPr lang="en-US" dirty="0"/>
              <a:t>1 = </a:t>
            </a:r>
            <a:r>
              <a:rPr lang="en-US" b="1" dirty="0"/>
              <a:t>poor; </a:t>
            </a:r>
            <a:r>
              <a:rPr lang="en-US" dirty="0"/>
              <a:t>showing a definite lack of acceptability of the paper on this aspect </a:t>
            </a:r>
          </a:p>
          <a:p>
            <a:pPr indent="0">
              <a:buNone/>
            </a:pPr>
            <a:r>
              <a:rPr lang="en-US" dirty="0"/>
              <a:t> </a:t>
            </a:r>
          </a:p>
          <a:p>
            <a:endParaRPr lang="en-US" dirty="0"/>
          </a:p>
        </p:txBody>
      </p:sp>
    </p:spTree>
    <p:extLst>
      <p:ext uri="{BB962C8B-B14F-4D97-AF65-F5344CB8AC3E}">
        <p14:creationId xmlns:p14="http://schemas.microsoft.com/office/powerpoint/2010/main" val="20255066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INTEGRATIVE EXERCISE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FROM THE REGISTRAR’S WEB PAGE:</a:t>
            </a:r>
          </a:p>
          <a:p>
            <a:r>
              <a:rPr lang="en-US" b="1" dirty="0" smtClean="0"/>
              <a:t>Integrative </a:t>
            </a:r>
            <a:r>
              <a:rPr lang="en-US" b="1" dirty="0"/>
              <a:t>Exercises</a:t>
            </a:r>
            <a:r>
              <a:rPr lang="en-US" dirty="0"/>
              <a:t> vary from department to department. Intended to help students relate the subjects they have studied in their major field, they sometimes take the form of comprehensive examinations covering the fundamentals of the discipline. In other departments, extensive research projects, papers or public lectures are required. Departments may award a minimum of three and a maximum of fifteen academic credits for the integrative exercise. </a:t>
            </a:r>
          </a:p>
        </p:txBody>
      </p:sp>
    </p:spTree>
    <p:extLst>
      <p:ext uri="{BB962C8B-B14F-4D97-AF65-F5344CB8AC3E}">
        <p14:creationId xmlns:p14="http://schemas.microsoft.com/office/powerpoint/2010/main" val="28732154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Cogsc</a:t>
            </a:r>
            <a:r>
              <a:rPr lang="en-US" dirty="0" smtClean="0"/>
              <a:t> comps rubric rating dimensions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a:t>_______1.  To what degree does the paper connect, compare, and contrast different disciplinary views on the nature of mind</a:t>
            </a:r>
            <a:r>
              <a:rPr lang="en-US" dirty="0" smtClean="0"/>
              <a:t>?</a:t>
            </a:r>
            <a:r>
              <a:rPr lang="en-US" dirty="0"/>
              <a:t> </a:t>
            </a:r>
          </a:p>
          <a:p>
            <a:r>
              <a:rPr lang="en-US" dirty="0"/>
              <a:t>_______2.  To what degree does the student author show evidence of appreciating the interdisciplinary nature of cognitive science, and understand the role(s) played by contributing disciplines</a:t>
            </a:r>
            <a:r>
              <a:rPr lang="en-US" dirty="0" smtClean="0"/>
              <a:t>?</a:t>
            </a:r>
            <a:r>
              <a:rPr lang="en-US" dirty="0"/>
              <a:t>	</a:t>
            </a:r>
          </a:p>
          <a:p>
            <a:r>
              <a:rPr lang="en-US" dirty="0"/>
              <a:t>_______3.  To what degree does the student author show evidence of having read and understood relevant primary literature cited in the paper</a:t>
            </a:r>
            <a:r>
              <a:rPr lang="en-US" dirty="0" smtClean="0"/>
              <a:t>?</a:t>
            </a:r>
            <a:endParaRPr lang="en-US" dirty="0"/>
          </a:p>
          <a:p>
            <a:r>
              <a:rPr lang="en-US" dirty="0"/>
              <a:t>_______4.  To what degree has the student shown evidence of locating and accessing relevant literature (e.g., through electronic databases)</a:t>
            </a:r>
            <a:r>
              <a:rPr lang="en-US" dirty="0" smtClean="0"/>
              <a:t>?</a:t>
            </a:r>
            <a:r>
              <a:rPr lang="en-US" dirty="0"/>
              <a:t> </a:t>
            </a:r>
          </a:p>
          <a:p>
            <a:r>
              <a:rPr lang="en-US" dirty="0"/>
              <a:t>_______5.  (If relevant, for empirical comps)  To what degree does the student show proficiency at collecting, analyzing, and interpreting empirical data</a:t>
            </a:r>
            <a:r>
              <a:rPr lang="en-US" dirty="0" smtClean="0"/>
              <a:t>?</a:t>
            </a:r>
            <a:r>
              <a:rPr lang="en-US" dirty="0"/>
              <a:t>	</a:t>
            </a:r>
          </a:p>
          <a:p>
            <a:r>
              <a:rPr lang="en-US" dirty="0"/>
              <a:t>_______6.  To what degree does the paper analyze arguments in the field of cognitive science?  </a:t>
            </a:r>
          </a:p>
          <a:p>
            <a:endParaRPr lang="en-US" dirty="0"/>
          </a:p>
        </p:txBody>
      </p:sp>
    </p:spTree>
    <p:extLst>
      <p:ext uri="{BB962C8B-B14F-4D97-AF65-F5344CB8AC3E}">
        <p14:creationId xmlns:p14="http://schemas.microsoft.com/office/powerpoint/2010/main" val="22007057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Cogsc</a:t>
            </a:r>
            <a:r>
              <a:rPr lang="en-US" dirty="0" smtClean="0"/>
              <a:t> comps rubric scoring</a:t>
            </a:r>
            <a:endParaRPr lang="en-US" dirty="0"/>
          </a:p>
        </p:txBody>
      </p:sp>
      <p:sp>
        <p:nvSpPr>
          <p:cNvPr id="3" name="Content Placeholder 2"/>
          <p:cNvSpPr>
            <a:spLocks noGrp="1"/>
          </p:cNvSpPr>
          <p:nvPr>
            <p:ph idx="1"/>
          </p:nvPr>
        </p:nvSpPr>
        <p:spPr/>
        <p:txBody>
          <a:bodyPr>
            <a:normAutofit lnSpcReduction="10000"/>
          </a:bodyPr>
          <a:lstStyle/>
          <a:p>
            <a:r>
              <a:rPr lang="en-US" dirty="0"/>
              <a:t>To PASS comps in CGSC, students should have an average of 2.5 or better across all rated aspects and should have no ratings of 1 on any dimension.</a:t>
            </a:r>
          </a:p>
          <a:p>
            <a:pPr indent="0">
              <a:buNone/>
            </a:pPr>
            <a:endParaRPr lang="en-US" dirty="0"/>
          </a:p>
          <a:p>
            <a:r>
              <a:rPr lang="en-US" dirty="0"/>
              <a:t>To receive DISTINCTION on comps in CGSC, students should have an average of 4.0 or better across all rated aspects and should have no ratings of 1 or 2 on any dimension</a:t>
            </a:r>
            <a:r>
              <a:rPr lang="en-US" dirty="0" smtClean="0"/>
              <a:t>.</a:t>
            </a:r>
            <a:r>
              <a:rPr lang="en-US" dirty="0"/>
              <a:t> </a:t>
            </a:r>
          </a:p>
          <a:p>
            <a:endParaRPr lang="en-US" dirty="0"/>
          </a:p>
        </p:txBody>
      </p:sp>
    </p:spTree>
    <p:extLst>
      <p:ext uri="{BB962C8B-B14F-4D97-AF65-F5344CB8AC3E}">
        <p14:creationId xmlns:p14="http://schemas.microsoft.com/office/powerpoint/2010/main" val="39140010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Past copies of comps (bound) </a:t>
            </a:r>
            <a:endParaRPr lang="en-US" dirty="0"/>
          </a:p>
        </p:txBody>
      </p:sp>
      <p:sp>
        <p:nvSpPr>
          <p:cNvPr id="3" name="Content Placeholder 2"/>
          <p:cNvSpPr>
            <a:spLocks noGrp="1"/>
          </p:cNvSpPr>
          <p:nvPr>
            <p:ph idx="1"/>
          </p:nvPr>
        </p:nvSpPr>
        <p:spPr/>
        <p:txBody>
          <a:bodyPr/>
          <a:lstStyle/>
          <a:p>
            <a:r>
              <a:rPr lang="en-US" dirty="0"/>
              <a:t>a</a:t>
            </a:r>
            <a:r>
              <a:rPr lang="en-US" dirty="0" smtClean="0"/>
              <a:t>re available in Olin 119.</a:t>
            </a:r>
          </a:p>
          <a:p>
            <a:r>
              <a:rPr lang="en-US" dirty="0" smtClean="0"/>
              <a:t>Please note wide variety of topics, approaches </a:t>
            </a:r>
            <a:r>
              <a:rPr lang="en-US" dirty="0" err="1" smtClean="0"/>
              <a:t>etc</a:t>
            </a:r>
            <a:r>
              <a:rPr lang="en-US" dirty="0" smtClean="0"/>
              <a:t>—there’s no single right way to do comps!</a:t>
            </a:r>
          </a:p>
          <a:p>
            <a:endParaRPr lang="en-US" dirty="0" smtClean="0"/>
          </a:p>
          <a:p>
            <a:endParaRPr lang="en-US" dirty="0"/>
          </a:p>
        </p:txBody>
      </p:sp>
    </p:spTree>
    <p:extLst>
      <p:ext uri="{BB962C8B-B14F-4D97-AF65-F5344CB8AC3E}">
        <p14:creationId xmlns:p14="http://schemas.microsoft.com/office/powerpoint/2010/main" val="37416205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	</a:t>
            </a:r>
            <a:endParaRPr lang="en-US" dirty="0"/>
          </a:p>
        </p:txBody>
      </p:sp>
      <p:sp>
        <p:nvSpPr>
          <p:cNvPr id="3" name="Content Placeholder 2"/>
          <p:cNvSpPr>
            <a:spLocks noGrp="1"/>
          </p:cNvSpPr>
          <p:nvPr>
            <p:ph idx="1"/>
          </p:nvPr>
        </p:nvSpPr>
        <p:spPr/>
        <p:txBody>
          <a:bodyPr/>
          <a:lstStyle/>
          <a:p>
            <a:r>
              <a:rPr lang="en-US" dirty="0" smtClean="0"/>
              <a:t>As of today, 38 students have passed COGSC comps since 2002*.</a:t>
            </a:r>
          </a:p>
          <a:p>
            <a:r>
              <a:rPr lang="en-US" dirty="0" smtClean="0"/>
              <a:t>Another three are on the cusp of passing.</a:t>
            </a:r>
          </a:p>
          <a:p>
            <a:r>
              <a:rPr lang="en-US" dirty="0" smtClean="0"/>
              <a:t>You can, too!</a:t>
            </a:r>
          </a:p>
          <a:p>
            <a:endParaRPr lang="en-US" dirty="0"/>
          </a:p>
          <a:p>
            <a:r>
              <a:rPr lang="en-US" dirty="0" smtClean="0"/>
              <a:t>*(date of first special major’s graduation)</a:t>
            </a:r>
            <a:endParaRPr lang="en-US" dirty="0"/>
          </a:p>
        </p:txBody>
      </p:sp>
    </p:spTree>
    <p:extLst>
      <p:ext uri="{BB962C8B-B14F-4D97-AF65-F5344CB8AC3E}">
        <p14:creationId xmlns:p14="http://schemas.microsoft.com/office/powerpoint/2010/main" val="38002173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now, Rebuttal time from current seniors</a:t>
            </a:r>
            <a:endParaRPr lang="en-US" dirty="0"/>
          </a:p>
        </p:txBody>
      </p:sp>
      <p:sp>
        <p:nvSpPr>
          <p:cNvPr id="3" name="Content Placeholder 2"/>
          <p:cNvSpPr>
            <a:spLocks noGrp="1"/>
          </p:cNvSpPr>
          <p:nvPr>
            <p:ph idx="1"/>
          </p:nvPr>
        </p:nvSpPr>
        <p:spPr/>
        <p:txBody>
          <a:bodyPr/>
          <a:lstStyle/>
          <a:p>
            <a:r>
              <a:rPr lang="en-US" dirty="0" smtClean="0"/>
              <a:t>Connor Dale</a:t>
            </a:r>
          </a:p>
          <a:p>
            <a:r>
              <a:rPr lang="en-US" dirty="0" smtClean="0"/>
              <a:t>Alex </a:t>
            </a:r>
            <a:r>
              <a:rPr lang="en-US" dirty="0" err="1" smtClean="0"/>
              <a:t>Auyeung</a:t>
            </a:r>
            <a:endParaRPr lang="en-US" dirty="0" smtClean="0"/>
          </a:p>
          <a:p>
            <a:r>
              <a:rPr lang="en-US" dirty="0" smtClean="0"/>
              <a:t>Joyce Yu</a:t>
            </a:r>
            <a:endParaRPr lang="en-US" dirty="0"/>
          </a:p>
        </p:txBody>
      </p:sp>
    </p:spTree>
    <p:extLst>
      <p:ext uri="{BB962C8B-B14F-4D97-AF65-F5344CB8AC3E}">
        <p14:creationId xmlns:p14="http://schemas.microsoft.com/office/powerpoint/2010/main" val="22847532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INTEGRATIVE EXERCISE,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FROM THE CGSC WEB SITE:</a:t>
            </a:r>
          </a:p>
          <a:p>
            <a:r>
              <a:rPr lang="en-US" dirty="0"/>
              <a:t>The senior integrative exercise in cognitive science has a great deal of flexibility to it.  The basic requirements are some kind of project culminating in a paper that is </a:t>
            </a:r>
            <a:r>
              <a:rPr lang="en-US" b="1" dirty="0"/>
              <a:t>on a topic relevant to cognitive science, </a:t>
            </a:r>
            <a:r>
              <a:rPr lang="en-US" dirty="0"/>
              <a:t>and</a:t>
            </a:r>
            <a:r>
              <a:rPr lang="en-US" b="1" dirty="0"/>
              <a:t> shows integration of different disciplinary approaches to that topic</a:t>
            </a:r>
            <a:r>
              <a:rPr lang="en-US" dirty="0"/>
              <a:t>.  Project can involve data collection, a computer model, a theoretical integration, a proposal for a future research project, or any of a number of other possibilities. </a:t>
            </a:r>
            <a:endParaRPr lang="en-US" dirty="0" smtClean="0"/>
          </a:p>
          <a:p>
            <a:endParaRPr lang="en-US" dirty="0"/>
          </a:p>
        </p:txBody>
      </p:sp>
    </p:spTree>
    <p:extLst>
      <p:ext uri="{BB962C8B-B14F-4D97-AF65-F5344CB8AC3E}">
        <p14:creationId xmlns:p14="http://schemas.microsoft.com/office/powerpoint/2010/main" val="24334886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CAN BE A COGSC COMPS ADVISOR?</a:t>
            </a:r>
            <a:endParaRPr lang="en-US" dirty="0"/>
          </a:p>
        </p:txBody>
      </p:sp>
      <p:sp>
        <p:nvSpPr>
          <p:cNvPr id="3" name="Content Placeholder 2"/>
          <p:cNvSpPr>
            <a:spLocks noGrp="1"/>
          </p:cNvSpPr>
          <p:nvPr>
            <p:ph idx="1"/>
          </p:nvPr>
        </p:nvSpPr>
        <p:spPr/>
        <p:txBody>
          <a:bodyPr>
            <a:normAutofit fontScale="85000" lnSpcReduction="10000"/>
          </a:bodyPr>
          <a:lstStyle/>
          <a:p>
            <a:pPr indent="0">
              <a:buNone/>
            </a:pPr>
            <a:r>
              <a:rPr lang="en-US" dirty="0" smtClean="0"/>
              <a:t>ANY CARLETON FACULTY MEMBER AFFILIATED WITH THE PROGRAM INCLUDING:</a:t>
            </a:r>
          </a:p>
          <a:p>
            <a:pPr indent="0">
              <a:buNone/>
            </a:pPr>
            <a:r>
              <a:rPr lang="en-US" sz="3900" cap="all" spc="300" dirty="0">
                <a:latin typeface="+mj-lt"/>
                <a:ea typeface="+mj-ea"/>
                <a:cs typeface="+mj-cs"/>
              </a:rPr>
              <a:t>Core</a:t>
            </a:r>
            <a:r>
              <a:rPr lang="en-US" b="1" dirty="0"/>
              <a:t> </a:t>
            </a:r>
            <a:r>
              <a:rPr lang="en-US" sz="3900" cap="all" spc="300" dirty="0">
                <a:latin typeface="+mj-lt"/>
                <a:ea typeface="+mj-ea"/>
                <a:cs typeface="+mj-cs"/>
              </a:rPr>
              <a:t>Faculty</a:t>
            </a:r>
          </a:p>
          <a:p>
            <a:r>
              <a:rPr lang="en-US" b="1" dirty="0"/>
              <a:t>Kathleen M. </a:t>
            </a:r>
            <a:r>
              <a:rPr lang="en-US" b="1" dirty="0" err="1"/>
              <a:t>Galotti</a:t>
            </a:r>
            <a:r>
              <a:rPr lang="en-US" dirty="0"/>
              <a:t>, Director and </a:t>
            </a:r>
            <a:r>
              <a:rPr lang="en-US" dirty="0" smtClean="0"/>
              <a:t>William H</a:t>
            </a:r>
            <a:r>
              <a:rPr lang="en-US" dirty="0"/>
              <a:t>. Laird Professor of Cognitive Science </a:t>
            </a:r>
          </a:p>
          <a:p>
            <a:r>
              <a:rPr lang="en-US" b="1" dirty="0"/>
              <a:t>Jason Decker</a:t>
            </a:r>
            <a:r>
              <a:rPr lang="en-US" dirty="0"/>
              <a:t>, Associate Professor of Philosophy and Cognitive Science</a:t>
            </a:r>
          </a:p>
          <a:p>
            <a:r>
              <a:rPr lang="en-US" b="1" dirty="0"/>
              <a:t>Justin London</a:t>
            </a:r>
            <a:r>
              <a:rPr lang="en-US" dirty="0"/>
              <a:t>, Professor of Music and Cognitive Science</a:t>
            </a:r>
          </a:p>
          <a:p>
            <a:endParaRPr lang="en-US" dirty="0"/>
          </a:p>
          <a:p>
            <a:endParaRPr lang="en-US" dirty="0"/>
          </a:p>
        </p:txBody>
      </p:sp>
    </p:spTree>
    <p:extLst>
      <p:ext uri="{BB962C8B-B14F-4D97-AF65-F5344CB8AC3E}">
        <p14:creationId xmlns:p14="http://schemas.microsoft.com/office/powerpoint/2010/main" val="26696192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Affiliated faculty</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Deborah </a:t>
            </a:r>
            <a:r>
              <a:rPr lang="en-US" b="1" dirty="0" err="1"/>
              <a:t>Appleman</a:t>
            </a:r>
            <a:r>
              <a:rPr lang="en-US" dirty="0"/>
              <a:t>, Hollis L. Caswell Professor of Educational Studies</a:t>
            </a:r>
          </a:p>
          <a:p>
            <a:r>
              <a:rPr lang="en-US" b="1" dirty="0"/>
              <a:t>Amy </a:t>
            </a:r>
            <a:r>
              <a:rPr lang="en-US" b="1" dirty="0" err="1"/>
              <a:t>Csizmar</a:t>
            </a:r>
            <a:r>
              <a:rPr lang="en-US" b="1" dirty="0"/>
              <a:t> </a:t>
            </a:r>
            <a:r>
              <a:rPr lang="en-US" b="1" dirty="0" err="1"/>
              <a:t>Dalal</a:t>
            </a:r>
            <a:r>
              <a:rPr lang="en-US" dirty="0"/>
              <a:t>, Associate </a:t>
            </a:r>
            <a:r>
              <a:rPr lang="en-US" dirty="0" smtClean="0"/>
              <a:t>Professor </a:t>
            </a:r>
            <a:r>
              <a:rPr lang="en-US" dirty="0"/>
              <a:t>and Chair of Computer Science </a:t>
            </a:r>
          </a:p>
          <a:p>
            <a:r>
              <a:rPr lang="en-US" b="1" dirty="0"/>
              <a:t>Sherri Goings</a:t>
            </a:r>
            <a:r>
              <a:rPr lang="en-US" dirty="0"/>
              <a:t>, Assistant Professor of Computer Science</a:t>
            </a:r>
          </a:p>
          <a:p>
            <a:r>
              <a:rPr lang="en-US" b="1" dirty="0"/>
              <a:t>David </a:t>
            </a:r>
            <a:r>
              <a:rPr lang="en-US" b="1" dirty="0" err="1"/>
              <a:t>Liben-Nowell</a:t>
            </a:r>
            <a:r>
              <a:rPr lang="en-US" dirty="0"/>
              <a:t>, Associate Professor of Computer Science</a:t>
            </a:r>
          </a:p>
          <a:p>
            <a:r>
              <a:rPr lang="en-US" b="1" dirty="0"/>
              <a:t>David </a:t>
            </a:r>
            <a:r>
              <a:rPr lang="en-US" b="1" dirty="0" err="1"/>
              <a:t>Musicant</a:t>
            </a:r>
            <a:r>
              <a:rPr lang="en-US" dirty="0"/>
              <a:t>, Professor of Computer Science </a:t>
            </a:r>
          </a:p>
          <a:p>
            <a:r>
              <a:rPr lang="en-US" b="1" dirty="0"/>
              <a:t>Julie </a:t>
            </a:r>
            <a:r>
              <a:rPr lang="en-US" b="1" dirty="0" err="1"/>
              <a:t>Neiworth</a:t>
            </a:r>
            <a:r>
              <a:rPr lang="en-US" dirty="0"/>
              <a:t>, Professor of Psychology</a:t>
            </a:r>
          </a:p>
          <a:p>
            <a:r>
              <a:rPr lang="en-US" b="1" dirty="0"/>
              <a:t>Jeff </a:t>
            </a:r>
            <a:r>
              <a:rPr lang="en-US" b="1" dirty="0" err="1"/>
              <a:t>Ondich</a:t>
            </a:r>
            <a:r>
              <a:rPr lang="en-US" dirty="0"/>
              <a:t>, Professor of Mathematics and Computer Science</a:t>
            </a:r>
          </a:p>
          <a:p>
            <a:r>
              <a:rPr lang="en-US" dirty="0" smtClean="0"/>
              <a:t>and</a:t>
            </a:r>
            <a:r>
              <a:rPr lang="en-US" dirty="0"/>
              <a:t> </a:t>
            </a:r>
          </a:p>
          <a:p>
            <a:endParaRPr lang="en-US" dirty="0"/>
          </a:p>
        </p:txBody>
      </p:sp>
    </p:spTree>
    <p:extLst>
      <p:ext uri="{BB962C8B-B14F-4D97-AF65-F5344CB8AC3E}">
        <p14:creationId xmlns:p14="http://schemas.microsoft.com/office/powerpoint/2010/main" val="6903074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Affiliated Faculty, continued</a:t>
            </a:r>
            <a:endParaRPr lang="en-US" dirty="0"/>
          </a:p>
        </p:txBody>
      </p:sp>
      <p:sp>
        <p:nvSpPr>
          <p:cNvPr id="3" name="Content Placeholder 2"/>
          <p:cNvSpPr>
            <a:spLocks noGrp="1"/>
          </p:cNvSpPr>
          <p:nvPr>
            <p:ph idx="1"/>
          </p:nvPr>
        </p:nvSpPr>
        <p:spPr/>
        <p:txBody>
          <a:bodyPr>
            <a:normAutofit/>
          </a:bodyPr>
          <a:lstStyle/>
          <a:p>
            <a:r>
              <a:rPr lang="en-US" b="1" dirty="0" smtClean="0"/>
              <a:t>Anna </a:t>
            </a:r>
            <a:r>
              <a:rPr lang="en-US" b="1" dirty="0"/>
              <a:t>Rafferty, </a:t>
            </a:r>
            <a:r>
              <a:rPr lang="en-US" dirty="0"/>
              <a:t>Assistant Professor of Computer Science</a:t>
            </a:r>
          </a:p>
          <a:p>
            <a:r>
              <a:rPr lang="en-US" b="1" dirty="0"/>
              <a:t>Matt Rand, </a:t>
            </a:r>
            <a:r>
              <a:rPr lang="en-US" dirty="0"/>
              <a:t>Professor of Biology</a:t>
            </a:r>
          </a:p>
          <a:p>
            <a:r>
              <a:rPr lang="en-US" b="1" dirty="0"/>
              <a:t>Julia Strand</a:t>
            </a:r>
            <a:r>
              <a:rPr lang="en-US" dirty="0"/>
              <a:t>, Assistant Professor of Psychology</a:t>
            </a:r>
          </a:p>
          <a:p>
            <a:r>
              <a:rPr lang="en-US" b="1" dirty="0" err="1"/>
              <a:t>Cherlon</a:t>
            </a:r>
            <a:r>
              <a:rPr lang="en-US" b="1" dirty="0"/>
              <a:t> </a:t>
            </a:r>
            <a:r>
              <a:rPr lang="en-US" b="1" dirty="0" err="1"/>
              <a:t>Ussery</a:t>
            </a:r>
            <a:r>
              <a:rPr lang="en-US" dirty="0"/>
              <a:t>, Assistant Professor of Linguistics</a:t>
            </a:r>
          </a:p>
          <a:p>
            <a:r>
              <a:rPr lang="en-US" b="1" dirty="0" err="1"/>
              <a:t>Mija</a:t>
            </a:r>
            <a:r>
              <a:rPr lang="en-US" b="1" dirty="0"/>
              <a:t> Van Der </a:t>
            </a:r>
            <a:r>
              <a:rPr lang="en-US" b="1" dirty="0" err="1"/>
              <a:t>Wege</a:t>
            </a:r>
            <a:r>
              <a:rPr lang="en-US" dirty="0"/>
              <a:t>, Associate Professor of Psychology </a:t>
            </a:r>
          </a:p>
          <a:p>
            <a:r>
              <a:rPr lang="en-US" b="1" dirty="0"/>
              <a:t>Lawrence </a:t>
            </a:r>
            <a:r>
              <a:rPr lang="en-US" b="1" dirty="0" err="1"/>
              <a:t>Wichlinski</a:t>
            </a:r>
            <a:r>
              <a:rPr lang="en-US" dirty="0"/>
              <a:t>, Associate Professor of Psychology</a:t>
            </a:r>
          </a:p>
          <a:p>
            <a:endParaRPr lang="en-US" dirty="0"/>
          </a:p>
        </p:txBody>
      </p:sp>
    </p:spTree>
    <p:extLst>
      <p:ext uri="{BB962C8B-B14F-4D97-AF65-F5344CB8AC3E}">
        <p14:creationId xmlns:p14="http://schemas.microsoft.com/office/powerpoint/2010/main" val="20087492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Comps Structure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9906018"/>
              </p:ext>
            </p:extLst>
          </p:nvPr>
        </p:nvGraphicFramePr>
        <p:xfrm>
          <a:off x="1371600" y="2438400"/>
          <a:ext cx="6400800" cy="2931160"/>
        </p:xfrm>
        <a:graphic>
          <a:graphicData uri="http://schemas.openxmlformats.org/drawingml/2006/table">
            <a:tbl>
              <a:tblPr firstRow="1" bandRow="1">
                <a:tableStyleId>{5C22544A-7EE6-4342-B048-85BDC9FD1C3A}</a:tableStyleId>
              </a:tblPr>
              <a:tblGrid>
                <a:gridCol w="3200400"/>
                <a:gridCol w="3200400"/>
              </a:tblGrid>
              <a:tr h="370840">
                <a:tc>
                  <a:txBody>
                    <a:bodyPr/>
                    <a:lstStyle/>
                    <a:p>
                      <a:r>
                        <a:rPr lang="en-US" dirty="0" smtClean="0"/>
                        <a:t>Term</a:t>
                      </a:r>
                      <a:endParaRPr lang="en-US" dirty="0"/>
                    </a:p>
                  </a:txBody>
                  <a:tcPr/>
                </a:tc>
                <a:tc>
                  <a:txBody>
                    <a:bodyPr/>
                    <a:lstStyle/>
                    <a:p>
                      <a:r>
                        <a:rPr lang="en-US" dirty="0" smtClean="0"/>
                        <a:t>Activity</a:t>
                      </a:r>
                      <a:endParaRPr lang="en-US" dirty="0"/>
                    </a:p>
                  </a:txBody>
                  <a:tcPr/>
                </a:tc>
              </a:tr>
              <a:tr h="370840">
                <a:tc>
                  <a:txBody>
                    <a:bodyPr/>
                    <a:lstStyle/>
                    <a:p>
                      <a:r>
                        <a:rPr lang="en-US" dirty="0" smtClean="0"/>
                        <a:t>Spring of Junior Year</a:t>
                      </a:r>
                      <a:endParaRPr lang="en-US" dirty="0"/>
                    </a:p>
                  </a:txBody>
                  <a:tcPr/>
                </a:tc>
                <a:tc>
                  <a:txBody>
                    <a:bodyPr/>
                    <a:lstStyle/>
                    <a:p>
                      <a:r>
                        <a:rPr lang="en-US" dirty="0" smtClean="0"/>
                        <a:t>Identify</a:t>
                      </a:r>
                      <a:r>
                        <a:rPr lang="en-US" baseline="0" dirty="0" smtClean="0"/>
                        <a:t> Main Area(s) of Interest</a:t>
                      </a:r>
                    </a:p>
                    <a:p>
                      <a:r>
                        <a:rPr lang="en-US" baseline="0" dirty="0" smtClean="0"/>
                        <a:t>And Possible Advisor</a:t>
                      </a:r>
                      <a:endParaRPr lang="en-US" dirty="0"/>
                    </a:p>
                  </a:txBody>
                  <a:tcPr/>
                </a:tc>
              </a:tr>
              <a:tr h="370840">
                <a:tc>
                  <a:txBody>
                    <a:bodyPr/>
                    <a:lstStyle/>
                    <a:p>
                      <a:r>
                        <a:rPr lang="en-US" dirty="0" smtClean="0"/>
                        <a:t>Fall of</a:t>
                      </a:r>
                      <a:r>
                        <a:rPr lang="en-US" baseline="0" dirty="0" smtClean="0"/>
                        <a:t> Senior Year</a:t>
                      </a:r>
                      <a:endParaRPr lang="en-US" dirty="0"/>
                    </a:p>
                  </a:txBody>
                  <a:tcPr/>
                </a:tc>
                <a:tc>
                  <a:txBody>
                    <a:bodyPr/>
                    <a:lstStyle/>
                    <a:p>
                      <a:r>
                        <a:rPr lang="en-US" dirty="0" smtClean="0"/>
                        <a:t>Work</a:t>
                      </a:r>
                      <a:r>
                        <a:rPr lang="en-US" baseline="0" dirty="0" smtClean="0"/>
                        <a:t> with Advisor to Create Proposal</a:t>
                      </a:r>
                      <a:endParaRPr lang="en-US" dirty="0"/>
                    </a:p>
                  </a:txBody>
                  <a:tcPr/>
                </a:tc>
              </a:tr>
              <a:tr h="370840">
                <a:tc>
                  <a:txBody>
                    <a:bodyPr/>
                    <a:lstStyle/>
                    <a:p>
                      <a:r>
                        <a:rPr lang="en-US" dirty="0" smtClean="0"/>
                        <a:t>Winter of Senior Year</a:t>
                      </a:r>
                      <a:endParaRPr lang="en-US" dirty="0"/>
                    </a:p>
                  </a:txBody>
                  <a:tcPr/>
                </a:tc>
                <a:tc>
                  <a:txBody>
                    <a:bodyPr/>
                    <a:lstStyle/>
                    <a:p>
                      <a:r>
                        <a:rPr lang="en-US" dirty="0" smtClean="0"/>
                        <a:t>Carry Out</a:t>
                      </a:r>
                      <a:r>
                        <a:rPr lang="en-US" baseline="0" dirty="0" smtClean="0"/>
                        <a:t> Proposal; Prepare Final Paper</a:t>
                      </a:r>
                      <a:endParaRPr lang="en-US" dirty="0"/>
                    </a:p>
                  </a:txBody>
                  <a:tcPr/>
                </a:tc>
              </a:tr>
              <a:tr h="370840">
                <a:tc>
                  <a:txBody>
                    <a:bodyPr/>
                    <a:lstStyle/>
                    <a:p>
                      <a:r>
                        <a:rPr lang="en-US" dirty="0" smtClean="0"/>
                        <a:t>Spring of Senior Year</a:t>
                      </a:r>
                      <a:endParaRPr lang="en-US" dirty="0"/>
                    </a:p>
                  </a:txBody>
                  <a:tcPr/>
                </a:tc>
                <a:tc>
                  <a:txBody>
                    <a:bodyPr/>
                    <a:lstStyle/>
                    <a:p>
                      <a:r>
                        <a:rPr lang="en-US" dirty="0" smtClean="0"/>
                        <a:t>Revise Final Paper, Present Final Paper, Eat Treats and Celebrate</a:t>
                      </a:r>
                      <a:endParaRPr lang="en-US" dirty="0"/>
                    </a:p>
                  </a:txBody>
                  <a:tcPr/>
                </a:tc>
              </a:tr>
            </a:tbl>
          </a:graphicData>
        </a:graphic>
      </p:graphicFrame>
    </p:spTree>
    <p:extLst>
      <p:ext uri="{BB962C8B-B14F-4D97-AF65-F5344CB8AC3E}">
        <p14:creationId xmlns:p14="http://schemas.microsoft.com/office/powerpoint/2010/main" val="2228967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of Junior year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Start thinking about topics you are interested in that pertain to cognitive science.</a:t>
            </a:r>
          </a:p>
          <a:p>
            <a:r>
              <a:rPr lang="en-US" dirty="0" smtClean="0"/>
              <a:t>Start exploratory conversations with faculty who have the expertise to supervise projects you are interested in.</a:t>
            </a:r>
          </a:p>
          <a:p>
            <a:r>
              <a:rPr lang="en-US" dirty="0" smtClean="0"/>
              <a:t>Not all affiliated faculty will be in a position to take on COGSC comps next year.</a:t>
            </a:r>
          </a:p>
          <a:p>
            <a:r>
              <a:rPr lang="en-US" dirty="0" smtClean="0"/>
              <a:t>Kathie, or Jason, or Justin are your default advisors.</a:t>
            </a:r>
          </a:p>
          <a:p>
            <a:r>
              <a:rPr lang="en-US" dirty="0" smtClean="0"/>
              <a:t>Make sure Kathie knows by the end of this term whom you’ll be working with.</a:t>
            </a:r>
            <a:endParaRPr lang="en-US" dirty="0"/>
          </a:p>
        </p:txBody>
      </p:sp>
    </p:spTree>
    <p:extLst>
      <p:ext uri="{BB962C8B-B14F-4D97-AF65-F5344CB8AC3E}">
        <p14:creationId xmlns:p14="http://schemas.microsoft.com/office/powerpoint/2010/main" val="16791299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senior year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Sign up for CGSC 396 with your advisor.</a:t>
            </a:r>
          </a:p>
          <a:p>
            <a:r>
              <a:rPr lang="en-US" dirty="0" smtClean="0"/>
              <a:t>CGSC 396 is 3 credits, and it is taken for a letter grade.</a:t>
            </a:r>
          </a:p>
          <a:p>
            <a:r>
              <a:rPr lang="en-US" dirty="0" smtClean="0"/>
              <a:t>Work out a regular schedule of meetings with your advisor (she or he may have a framework in mind for this).</a:t>
            </a:r>
          </a:p>
          <a:p>
            <a:r>
              <a:rPr lang="en-US" dirty="0" smtClean="0"/>
              <a:t>Aim for a 10-15 page proposal due at the end of fall term.</a:t>
            </a:r>
          </a:p>
          <a:p>
            <a:r>
              <a:rPr lang="en-US" dirty="0" smtClean="0"/>
              <a:t>Any intermediate assignments and deadlines are up to your advisor.</a:t>
            </a:r>
          </a:p>
          <a:p>
            <a:r>
              <a:rPr lang="en-US" dirty="0" smtClean="0"/>
              <a:t>If planning to run participants, need IRB/IACUC approval first.</a:t>
            </a:r>
          </a:p>
          <a:p>
            <a:r>
              <a:rPr lang="en-US" dirty="0" smtClean="0"/>
              <a:t>If planning to work in schools, or in another country, there are additional procedures—investigate and start doing these during fall.</a:t>
            </a:r>
          </a:p>
          <a:p>
            <a:pPr indent="0">
              <a:buNone/>
            </a:pPr>
            <a:endParaRPr lang="en-US" dirty="0"/>
          </a:p>
        </p:txBody>
      </p:sp>
    </p:spTree>
    <p:extLst>
      <p:ext uri="{BB962C8B-B14F-4D97-AF65-F5344CB8AC3E}">
        <p14:creationId xmlns:p14="http://schemas.microsoft.com/office/powerpoint/2010/main" val="371430502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83</TotalTime>
  <Words>1463</Words>
  <Application>Microsoft Macintosh PowerPoint</Application>
  <PresentationFormat>On-screen Show (4:3)</PresentationFormat>
  <Paragraphs>140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Couture</vt:lpstr>
      <vt:lpstr>Comps in Cognitive Science</vt:lpstr>
      <vt:lpstr>THE INTEGRATIVE EXERCISE</vt:lpstr>
      <vt:lpstr>THE INTEGRATIVE EXERCISE, CONTINUED</vt:lpstr>
      <vt:lpstr>WHO CAN BE A COGSC COMPS ADVISOR?</vt:lpstr>
      <vt:lpstr>Affiliated faculty</vt:lpstr>
      <vt:lpstr>Affiliated Faculty, continued</vt:lpstr>
      <vt:lpstr>Comps Structure </vt:lpstr>
      <vt:lpstr>Spring of Junior year</vt:lpstr>
      <vt:lpstr>Fall of senior year</vt:lpstr>
      <vt:lpstr>CGSC 396 proposals</vt:lpstr>
      <vt:lpstr>Winter Term Senior Year</vt:lpstr>
      <vt:lpstr>Comps pointers from Pam</vt:lpstr>
      <vt:lpstr>Comps pointers from pam</vt:lpstr>
      <vt:lpstr>Comps pointers from pam</vt:lpstr>
      <vt:lpstr>Comps pointers from pam</vt:lpstr>
      <vt:lpstr>Spring term senior year</vt:lpstr>
      <vt:lpstr>Early May of senior year</vt:lpstr>
      <vt:lpstr>How are comps evaluated</vt:lpstr>
      <vt:lpstr>COGSC Comps rubric Rating Scale</vt:lpstr>
      <vt:lpstr>Cogsc comps rubric rating dimensions</vt:lpstr>
      <vt:lpstr>Cogsc comps rubric scoring</vt:lpstr>
      <vt:lpstr>Past copies of comps (bound) </vt:lpstr>
      <vt:lpstr>Closing thoughts </vt:lpstr>
      <vt:lpstr>And now, Rebuttal time from current seniors</vt:lpstr>
    </vt:vector>
  </TitlesOfParts>
  <Company>Carleton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 in Cognitive Science</dc:title>
  <dc:creator>Carleton User</dc:creator>
  <cp:lastModifiedBy>pgaggioli</cp:lastModifiedBy>
  <cp:revision>12</cp:revision>
  <dcterms:created xsi:type="dcterms:W3CDTF">2016-04-13T19:52:19Z</dcterms:created>
  <dcterms:modified xsi:type="dcterms:W3CDTF">2016-04-20T15:52:07Z</dcterms:modified>
</cp:coreProperties>
</file>