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handoutMasterIdLst>
    <p:handoutMasterId r:id="rId34"/>
  </p:handoutMasterIdLst>
  <p:sldIdLst>
    <p:sldId id="267" r:id="rId2"/>
    <p:sldId id="281" r:id="rId3"/>
    <p:sldId id="259" r:id="rId4"/>
    <p:sldId id="268" r:id="rId5"/>
    <p:sldId id="256" r:id="rId6"/>
    <p:sldId id="266" r:id="rId7"/>
    <p:sldId id="258" r:id="rId8"/>
    <p:sldId id="282" r:id="rId9"/>
    <p:sldId id="276" r:id="rId10"/>
    <p:sldId id="257" r:id="rId11"/>
    <p:sldId id="269" r:id="rId12"/>
    <p:sldId id="283" r:id="rId13"/>
    <p:sldId id="280" r:id="rId14"/>
    <p:sldId id="278" r:id="rId15"/>
    <p:sldId id="284" r:id="rId16"/>
    <p:sldId id="279" r:id="rId17"/>
    <p:sldId id="261" r:id="rId18"/>
    <p:sldId id="285" r:id="rId19"/>
    <p:sldId id="262" r:id="rId20"/>
    <p:sldId id="270" r:id="rId21"/>
    <p:sldId id="263" r:id="rId22"/>
    <p:sldId id="264" r:id="rId23"/>
    <p:sldId id="271" r:id="rId24"/>
    <p:sldId id="272" r:id="rId25"/>
    <p:sldId id="273" r:id="rId26"/>
    <p:sldId id="286" r:id="rId27"/>
    <p:sldId id="287" r:id="rId28"/>
    <p:sldId id="275" r:id="rId29"/>
    <p:sldId id="274" r:id="rId30"/>
    <p:sldId id="265" r:id="rId31"/>
    <p:sldId id="288" r:id="rId32"/>
  </p:sldIdLst>
  <p:sldSz cx="9144000" cy="6858000" type="letter"/>
  <p:notesSz cx="6980238" cy="92360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70C1"/>
    <a:srgbClr val="FD29A2"/>
    <a:srgbClr val="3366FF"/>
    <a:srgbClr val="7BF796"/>
    <a:srgbClr val="FBD205"/>
    <a:srgbClr val="9DF3F3"/>
    <a:srgbClr val="33CC33"/>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7" d="100"/>
          <a:sy n="77" d="100"/>
        </p:scale>
        <p:origin x="-898" y="-8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4.xml"/><Relationship Id="rId1"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24188" cy="461963"/>
          </a:xfrm>
          <a:prstGeom prst="rect">
            <a:avLst/>
          </a:prstGeom>
          <a:noFill/>
          <a:ln w="9525">
            <a:noFill/>
            <a:miter lim="800000"/>
            <a:headEnd/>
            <a:tailEnd/>
          </a:ln>
          <a:effectLst/>
        </p:spPr>
        <p:txBody>
          <a:bodyPr vert="horz" wrap="square" lIns="92656" tIns="46328" rIns="92656" bIns="46328" numCol="1" anchor="t" anchorCtr="0" compatLnSpc="1">
            <a:prstTxWarp prst="textNoShape">
              <a:avLst/>
            </a:prstTxWarp>
          </a:bodyPr>
          <a:lstStyle>
            <a:lvl1pPr defTabSz="927100">
              <a:defRPr sz="1200"/>
            </a:lvl1pPr>
          </a:lstStyle>
          <a:p>
            <a:endParaRPr lang="en-US"/>
          </a:p>
        </p:txBody>
      </p:sp>
      <p:sp>
        <p:nvSpPr>
          <p:cNvPr id="14339" name="Rectangle 3"/>
          <p:cNvSpPr>
            <a:spLocks noGrp="1" noChangeArrowheads="1"/>
          </p:cNvSpPr>
          <p:nvPr>
            <p:ph type="dt" sz="quarter" idx="1"/>
          </p:nvPr>
        </p:nvSpPr>
        <p:spPr bwMode="auto">
          <a:xfrm>
            <a:off x="3956050" y="0"/>
            <a:ext cx="3024188" cy="461963"/>
          </a:xfrm>
          <a:prstGeom prst="rect">
            <a:avLst/>
          </a:prstGeom>
          <a:noFill/>
          <a:ln w="9525">
            <a:noFill/>
            <a:miter lim="800000"/>
            <a:headEnd/>
            <a:tailEnd/>
          </a:ln>
          <a:effectLst/>
        </p:spPr>
        <p:txBody>
          <a:bodyPr vert="horz" wrap="square" lIns="92656" tIns="46328" rIns="92656" bIns="46328" numCol="1" anchor="t" anchorCtr="0" compatLnSpc="1">
            <a:prstTxWarp prst="textNoShape">
              <a:avLst/>
            </a:prstTxWarp>
          </a:bodyPr>
          <a:lstStyle>
            <a:lvl1pPr algn="r" defTabSz="927100">
              <a:defRPr sz="1200"/>
            </a:lvl1pPr>
          </a:lstStyle>
          <a:p>
            <a:endParaRPr lang="en-US"/>
          </a:p>
        </p:txBody>
      </p:sp>
      <p:sp>
        <p:nvSpPr>
          <p:cNvPr id="14340" name="Rectangle 4"/>
          <p:cNvSpPr>
            <a:spLocks noGrp="1" noChangeArrowheads="1"/>
          </p:cNvSpPr>
          <p:nvPr>
            <p:ph type="ftr" sz="quarter" idx="2"/>
          </p:nvPr>
        </p:nvSpPr>
        <p:spPr bwMode="auto">
          <a:xfrm>
            <a:off x="0" y="8774113"/>
            <a:ext cx="3024188" cy="461962"/>
          </a:xfrm>
          <a:prstGeom prst="rect">
            <a:avLst/>
          </a:prstGeom>
          <a:noFill/>
          <a:ln w="9525">
            <a:noFill/>
            <a:miter lim="800000"/>
            <a:headEnd/>
            <a:tailEnd/>
          </a:ln>
          <a:effectLst/>
        </p:spPr>
        <p:txBody>
          <a:bodyPr vert="horz" wrap="square" lIns="92656" tIns="46328" rIns="92656" bIns="46328" numCol="1" anchor="b" anchorCtr="0" compatLnSpc="1">
            <a:prstTxWarp prst="textNoShape">
              <a:avLst/>
            </a:prstTxWarp>
          </a:bodyPr>
          <a:lstStyle>
            <a:lvl1pPr defTabSz="927100">
              <a:defRPr sz="1200"/>
            </a:lvl1pPr>
          </a:lstStyle>
          <a:p>
            <a:endParaRPr lang="en-US"/>
          </a:p>
        </p:txBody>
      </p:sp>
      <p:sp>
        <p:nvSpPr>
          <p:cNvPr id="14341" name="Rectangle 5"/>
          <p:cNvSpPr>
            <a:spLocks noGrp="1" noChangeArrowheads="1"/>
          </p:cNvSpPr>
          <p:nvPr>
            <p:ph type="sldNum" sz="quarter" idx="3"/>
          </p:nvPr>
        </p:nvSpPr>
        <p:spPr bwMode="auto">
          <a:xfrm>
            <a:off x="3956050" y="8774113"/>
            <a:ext cx="3024188" cy="461962"/>
          </a:xfrm>
          <a:prstGeom prst="rect">
            <a:avLst/>
          </a:prstGeom>
          <a:noFill/>
          <a:ln w="9525">
            <a:noFill/>
            <a:miter lim="800000"/>
            <a:headEnd/>
            <a:tailEnd/>
          </a:ln>
          <a:effectLst/>
        </p:spPr>
        <p:txBody>
          <a:bodyPr vert="horz" wrap="square" lIns="92656" tIns="46328" rIns="92656" bIns="46328" numCol="1" anchor="b" anchorCtr="0" compatLnSpc="1">
            <a:prstTxWarp prst="textNoShape">
              <a:avLst/>
            </a:prstTxWarp>
          </a:bodyPr>
          <a:lstStyle>
            <a:lvl1pPr algn="r" defTabSz="927100">
              <a:defRPr sz="1200"/>
            </a:lvl1pPr>
          </a:lstStyle>
          <a:p>
            <a:fld id="{772FBFD1-B3D0-47BE-B12F-742A853F051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050"/>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2051"/>
          <p:cNvSpPr>
            <a:spLocks noGrp="1" noChangeArrowheads="1"/>
          </p:cNvSpPr>
          <p:nvPr>
            <p:ph type="dt"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2052"/>
          <p:cNvSpPr>
            <a:spLocks noGrp="1" noRot="1" noChangeAspect="1" noChangeArrowheads="1" noTextEdit="1"/>
          </p:cNvSpPr>
          <p:nvPr>
            <p:ph type="sldImg" idx="2"/>
          </p:nvPr>
        </p:nvSpPr>
        <p:spPr bwMode="auto">
          <a:xfrm>
            <a:off x="1130300" y="685800"/>
            <a:ext cx="4673600" cy="3505200"/>
          </a:xfrm>
          <a:prstGeom prst="rect">
            <a:avLst/>
          </a:prstGeom>
          <a:noFill/>
          <a:ln w="9525">
            <a:solidFill>
              <a:srgbClr val="000000"/>
            </a:solidFill>
            <a:miter lim="800000"/>
            <a:headEnd/>
            <a:tailEnd/>
          </a:ln>
          <a:effectLst/>
        </p:spPr>
      </p:sp>
      <p:sp>
        <p:nvSpPr>
          <p:cNvPr id="26629" name="Rectangle 2053"/>
          <p:cNvSpPr>
            <a:spLocks noGrp="1" noChangeArrowheads="1"/>
          </p:cNvSpPr>
          <p:nvPr>
            <p:ph type="body" sz="quarter" idx="3"/>
          </p:nvPr>
        </p:nvSpPr>
        <p:spPr bwMode="auto">
          <a:xfrm>
            <a:off x="914400" y="4419600"/>
            <a:ext cx="5105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2054"/>
          <p:cNvSpPr>
            <a:spLocks noGrp="1" noChangeArrowheads="1"/>
          </p:cNvSpPr>
          <p:nvPr>
            <p:ph type="ftr" sz="quarter" idx="4"/>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31" name="Rectangle 2055"/>
          <p:cNvSpPr>
            <a:spLocks noGrp="1" noChangeArrowheads="1"/>
          </p:cNvSpPr>
          <p:nvPr>
            <p:ph type="sldNum" sz="quarter" idx="5"/>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66D46A-4347-44D2-9DF5-26473C07094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2770" name="Group 1026"/>
          <p:cNvGrpSpPr>
            <a:grpSpLocks/>
          </p:cNvGrpSpPr>
          <p:nvPr/>
        </p:nvGrpSpPr>
        <p:grpSpPr bwMode="auto">
          <a:xfrm>
            <a:off x="0" y="0"/>
            <a:ext cx="1085850" cy="6854825"/>
            <a:chOff x="0" y="0"/>
            <a:chExt cx="684" cy="4318"/>
          </a:xfrm>
        </p:grpSpPr>
        <p:sp>
          <p:nvSpPr>
            <p:cNvPr id="32771" name="Rectangle 1027"/>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endParaRPr lang="en-US"/>
            </a:p>
          </p:txBody>
        </p:sp>
        <p:grpSp>
          <p:nvGrpSpPr>
            <p:cNvPr id="32772" name="Group 1028"/>
            <p:cNvGrpSpPr>
              <a:grpSpLocks/>
            </p:cNvGrpSpPr>
            <p:nvPr/>
          </p:nvGrpSpPr>
          <p:grpSpPr bwMode="auto">
            <a:xfrm>
              <a:off x="48" y="103"/>
              <a:ext cx="96" cy="4126"/>
              <a:chOff x="48" y="103"/>
              <a:chExt cx="96" cy="4126"/>
            </a:xfrm>
          </p:grpSpPr>
          <p:sp>
            <p:nvSpPr>
              <p:cNvPr id="32773" name="Rectangle 1029"/>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74" name="Rectangle 1030"/>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75" name="Rectangle 1031"/>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76" name="Rectangle 1032"/>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77" name="Rectangle 1033"/>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78" name="Rectangle 1034"/>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79" name="Rectangle 1035"/>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0" name="Rectangle 1036"/>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1" name="Rectangle 1037"/>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2" name="Rectangle 1038"/>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3" name="Rectangle 1039"/>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4" name="Rectangle 1040"/>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5" name="Rectangle 1041"/>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6" name="Rectangle 1042"/>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7" name="Rectangle 1043"/>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8" name="Rectangle 1044"/>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89" name="Rectangle 1045"/>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0" name="Rectangle 1046"/>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1" name="Rectangle 1047"/>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2" name="Rectangle 1048"/>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3" name="Rectangle 1049"/>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4" name="Rectangle 1050"/>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5" name="Rectangle 1051"/>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6" name="Rectangle 1052"/>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7" name="Rectangle 1053"/>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8" name="Rectangle 1054"/>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799" name="Rectangle 1055"/>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800" name="Rectangle 1056"/>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2801" name="Rectangle 1057"/>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sp>
        <p:nvSpPr>
          <p:cNvPr id="32802" name="Rectangle 1058"/>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32803" name="Rectangle 1059"/>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2804" name="Rectangle 1060"/>
          <p:cNvSpPr>
            <a:spLocks noGrp="1" noChangeArrowheads="1"/>
          </p:cNvSpPr>
          <p:nvPr>
            <p:ph type="dt" sz="quarter" idx="2"/>
          </p:nvPr>
        </p:nvSpPr>
        <p:spPr/>
        <p:txBody>
          <a:bodyPr/>
          <a:lstStyle>
            <a:lvl1pPr>
              <a:defRPr>
                <a:solidFill>
                  <a:srgbClr val="FFFFFF"/>
                </a:solidFill>
              </a:defRPr>
            </a:lvl1pPr>
          </a:lstStyle>
          <a:p>
            <a:endParaRPr lang="en-US"/>
          </a:p>
        </p:txBody>
      </p:sp>
      <p:sp>
        <p:nvSpPr>
          <p:cNvPr id="32805" name="Rectangle 1061"/>
          <p:cNvSpPr>
            <a:spLocks noGrp="1" noChangeArrowheads="1"/>
          </p:cNvSpPr>
          <p:nvPr>
            <p:ph type="ftr" sz="quarter" idx="3"/>
          </p:nvPr>
        </p:nvSpPr>
        <p:spPr/>
        <p:txBody>
          <a:bodyPr/>
          <a:lstStyle>
            <a:lvl1pPr>
              <a:defRPr>
                <a:solidFill>
                  <a:srgbClr val="FFFFFF"/>
                </a:solidFill>
              </a:defRPr>
            </a:lvl1pPr>
          </a:lstStyle>
          <a:p>
            <a:endParaRPr lang="en-US"/>
          </a:p>
        </p:txBody>
      </p:sp>
      <p:sp>
        <p:nvSpPr>
          <p:cNvPr id="32806" name="Rectangle 1062"/>
          <p:cNvSpPr>
            <a:spLocks noGrp="1" noChangeArrowheads="1"/>
          </p:cNvSpPr>
          <p:nvPr>
            <p:ph type="sldNum" sz="quarter" idx="4"/>
          </p:nvPr>
        </p:nvSpPr>
        <p:spPr/>
        <p:txBody>
          <a:bodyPr/>
          <a:lstStyle>
            <a:lvl1pPr>
              <a:defRPr>
                <a:solidFill>
                  <a:srgbClr val="FFFFFF"/>
                </a:solidFill>
              </a:defRPr>
            </a:lvl1pPr>
          </a:lstStyle>
          <a:p>
            <a:fld id="{634D804A-9D1F-4871-BC12-743E2D75C0D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00CDE7-BDD0-4921-ABDE-18840C8612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B7EC04-7FE1-46C6-A75C-6933C2DC48A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09A4DE-BAAD-4D55-AA63-84D0EC69361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404626-3081-42FD-9D78-D7B2A810EBB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EE13CB-743C-42A4-A31A-CBE74456C3E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826D41-3839-4918-A56D-7CA706B478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BAC47E2-67E3-4040-9FB9-9982AE1F5C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B8B50D-5125-45A5-A468-1F3054F8FAE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DE089B-9510-4616-A8B4-2D12C8913DC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53BB6B-1653-4CBF-9F5D-ED30B4DD41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1085850" cy="6854825"/>
            <a:chOff x="0" y="0"/>
            <a:chExt cx="684" cy="4318"/>
          </a:xfrm>
        </p:grpSpPr>
        <p:sp>
          <p:nvSpPr>
            <p:cNvPr id="31747"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endParaRPr lang="en-US"/>
            </a:p>
          </p:txBody>
        </p:sp>
        <p:grpSp>
          <p:nvGrpSpPr>
            <p:cNvPr id="31748" name="Group 4"/>
            <p:cNvGrpSpPr>
              <a:grpSpLocks/>
            </p:cNvGrpSpPr>
            <p:nvPr/>
          </p:nvGrpSpPr>
          <p:grpSpPr bwMode="auto">
            <a:xfrm>
              <a:off x="48" y="102"/>
              <a:ext cx="96" cy="4128"/>
              <a:chOff x="48" y="102"/>
              <a:chExt cx="96" cy="4128"/>
            </a:xfrm>
          </p:grpSpPr>
          <p:sp>
            <p:nvSpPr>
              <p:cNvPr id="31749"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0"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1"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2"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3"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4"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5"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6"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7"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8"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59"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0"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1"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2"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3"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4"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5"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6"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7"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8"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69"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0"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1"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2"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3"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4"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5"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6"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1777"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sp>
        <p:nvSpPr>
          <p:cNvPr id="31778"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1779"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31780"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31781"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B96C6F84-92A2-4E2A-A615-347290DFBC35}" type="slidenum">
              <a:rPr lang="en-US"/>
              <a:pPr/>
              <a:t>‹#›</a:t>
            </a:fld>
            <a:endParaRPr lang="en-US"/>
          </a:p>
        </p:txBody>
      </p:sp>
      <p:sp>
        <p:nvSpPr>
          <p:cNvPr id="31782"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a:solidFill>
            <a:srgbClr val="FFFF00"/>
          </a:solidFill>
          <a:latin typeface="+mj-lt"/>
          <a:ea typeface="+mj-ea"/>
          <a:cs typeface="+mj-cs"/>
        </a:defRPr>
      </a:lvl1pPr>
      <a:lvl2pPr algn="l" rtl="0" fontAlgn="base">
        <a:spcBef>
          <a:spcPct val="0"/>
        </a:spcBef>
        <a:spcAft>
          <a:spcPct val="0"/>
        </a:spcAft>
        <a:defRPr sz="4400">
          <a:solidFill>
            <a:srgbClr val="FFFF00"/>
          </a:solidFill>
          <a:latin typeface="Times New Roman" charset="0"/>
        </a:defRPr>
      </a:lvl2pPr>
      <a:lvl3pPr algn="l" rtl="0" fontAlgn="base">
        <a:spcBef>
          <a:spcPct val="0"/>
        </a:spcBef>
        <a:spcAft>
          <a:spcPct val="0"/>
        </a:spcAft>
        <a:defRPr sz="4400">
          <a:solidFill>
            <a:srgbClr val="FFFF00"/>
          </a:solidFill>
          <a:latin typeface="Times New Roman" charset="0"/>
        </a:defRPr>
      </a:lvl3pPr>
      <a:lvl4pPr algn="l" rtl="0" fontAlgn="base">
        <a:spcBef>
          <a:spcPct val="0"/>
        </a:spcBef>
        <a:spcAft>
          <a:spcPct val="0"/>
        </a:spcAft>
        <a:defRPr sz="4400">
          <a:solidFill>
            <a:srgbClr val="FFFF00"/>
          </a:solidFill>
          <a:latin typeface="Times New Roman" charset="0"/>
        </a:defRPr>
      </a:lvl4pPr>
      <a:lvl5pPr algn="l" rtl="0" fontAlgn="base">
        <a:spcBef>
          <a:spcPct val="0"/>
        </a:spcBef>
        <a:spcAft>
          <a:spcPct val="0"/>
        </a:spcAft>
        <a:defRPr sz="4400">
          <a:solidFill>
            <a:srgbClr val="FFFF00"/>
          </a:solidFill>
          <a:latin typeface="Times New Roman" charset="0"/>
        </a:defRPr>
      </a:lvl5pPr>
      <a:lvl6pPr marL="457200" algn="l" rtl="0" fontAlgn="base">
        <a:spcBef>
          <a:spcPct val="0"/>
        </a:spcBef>
        <a:spcAft>
          <a:spcPct val="0"/>
        </a:spcAft>
        <a:defRPr sz="4400">
          <a:solidFill>
            <a:srgbClr val="FFFF00"/>
          </a:solidFill>
          <a:latin typeface="Times New Roman" charset="0"/>
        </a:defRPr>
      </a:lvl6pPr>
      <a:lvl7pPr marL="914400" algn="l" rtl="0" fontAlgn="base">
        <a:spcBef>
          <a:spcPct val="0"/>
        </a:spcBef>
        <a:spcAft>
          <a:spcPct val="0"/>
        </a:spcAft>
        <a:defRPr sz="4400">
          <a:solidFill>
            <a:srgbClr val="FFFF00"/>
          </a:solidFill>
          <a:latin typeface="Times New Roman" charset="0"/>
        </a:defRPr>
      </a:lvl7pPr>
      <a:lvl8pPr marL="1371600" algn="l" rtl="0" fontAlgn="base">
        <a:spcBef>
          <a:spcPct val="0"/>
        </a:spcBef>
        <a:spcAft>
          <a:spcPct val="0"/>
        </a:spcAft>
        <a:defRPr sz="4400">
          <a:solidFill>
            <a:srgbClr val="FFFF00"/>
          </a:solidFill>
          <a:latin typeface="Times New Roman" charset="0"/>
        </a:defRPr>
      </a:lvl8pPr>
      <a:lvl9pPr marL="1828800" algn="l" rtl="0" fontAlgn="base">
        <a:spcBef>
          <a:spcPct val="0"/>
        </a:spcBef>
        <a:spcAft>
          <a:spcPct val="0"/>
        </a:spcAft>
        <a:defRPr sz="4400">
          <a:solidFill>
            <a:srgbClr val="FFFF00"/>
          </a:solidFill>
          <a:latin typeface="Times New Roman"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image" Target="../media/image22.jpeg"/><Relationship Id="rId4" Type="http://schemas.openxmlformats.org/officeDocument/2006/relationships/hyperlink" Target="http://images.google.com/imgres?imgurl=www.hsa.ie/osh/images/lasbeam.gif&amp;imgrefurl=http://www.hsa.ie/osh/signsreg.htm&amp;h=110&amp;w=114&amp;prev=/images?q=laser+safety+signs&amp;start=100&amp;svnum=30&amp;hl=en&amp;safe=off&amp;sa=N"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mailto:weaver@research.usf.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754D1B1-1381-4688-B3AB-4F416DF9355C}" type="slidenum">
              <a:rPr lang="en-US"/>
              <a:pPr/>
              <a:t>1</a:t>
            </a:fld>
            <a:endParaRPr lang="en-US"/>
          </a:p>
        </p:txBody>
      </p:sp>
      <p:sp>
        <p:nvSpPr>
          <p:cNvPr id="15362" name="Rectangle 1026"/>
          <p:cNvSpPr>
            <a:spLocks noGrp="1" noChangeArrowheads="1"/>
          </p:cNvSpPr>
          <p:nvPr>
            <p:ph type="title"/>
          </p:nvPr>
        </p:nvSpPr>
        <p:spPr>
          <a:xfrm>
            <a:off x="609600" y="4419600"/>
            <a:ext cx="8077200" cy="1905000"/>
          </a:xfrm>
          <a:noFill/>
        </p:spPr>
        <p:txBody>
          <a:bodyPr/>
          <a:lstStyle/>
          <a:p>
            <a:r>
              <a:rPr lang="en-US" b="1">
                <a:solidFill>
                  <a:srgbClr val="33CC33"/>
                </a:solidFill>
                <a:latin typeface="Comic Sans MS" pitchFamily="66" charset="0"/>
              </a:rPr>
              <a:t>University of South Florida</a:t>
            </a:r>
            <a:r>
              <a:rPr lang="en-US">
                <a:latin typeface="Comic Sans MS" pitchFamily="66" charset="0"/>
              </a:rPr>
              <a:t> </a:t>
            </a:r>
            <a:br>
              <a:rPr lang="en-US">
                <a:latin typeface="Comic Sans MS" pitchFamily="66" charset="0"/>
              </a:rPr>
            </a:br>
            <a:r>
              <a:rPr lang="en-US">
                <a:latin typeface="Comic Sans MS" pitchFamily="66" charset="0"/>
              </a:rPr>
              <a:t>Basic Laser Safety Training</a:t>
            </a:r>
          </a:p>
        </p:txBody>
      </p:sp>
      <p:pic>
        <p:nvPicPr>
          <p:cNvPr id="15364" name="Picture 1028" descr="C:\Documents and Settings\aweaver\Application Data\Microsoft\Media Catalog\Downloaded Clips\cl67\j0258013.wmf"/>
          <p:cNvPicPr>
            <a:picLocks noChangeAspect="1" noChangeArrowheads="1"/>
          </p:cNvPicPr>
          <p:nvPr/>
        </p:nvPicPr>
        <p:blipFill>
          <a:blip r:embed="rId2" cstate="print"/>
          <a:srcRect/>
          <a:stretch>
            <a:fillRect/>
          </a:stretch>
        </p:blipFill>
        <p:spPr bwMode="auto">
          <a:xfrm>
            <a:off x="762000" y="533400"/>
            <a:ext cx="7696200" cy="3048000"/>
          </a:xfrm>
          <a:prstGeom prst="rect">
            <a:avLst/>
          </a:prstGeom>
          <a:noFill/>
        </p:spPr>
      </p:pic>
      <p:sp>
        <p:nvSpPr>
          <p:cNvPr id="15365" name="Text Box 1029"/>
          <p:cNvSpPr txBox="1">
            <a:spLocks noChangeArrowheads="1"/>
          </p:cNvSpPr>
          <p:nvPr/>
        </p:nvSpPr>
        <p:spPr bwMode="auto">
          <a:xfrm>
            <a:off x="0" y="5853113"/>
            <a:ext cx="5181600" cy="457200"/>
          </a:xfrm>
          <a:prstGeom prst="rect">
            <a:avLst/>
          </a:prstGeom>
          <a:noFill/>
          <a:ln w="9525">
            <a:noFill/>
            <a:miter lim="800000"/>
            <a:headEnd/>
            <a:tailEnd/>
          </a:ln>
          <a:effectLst/>
        </p:spPr>
        <p:txBody>
          <a:bodyPr>
            <a:spAutoFit/>
          </a:bodyPr>
          <a:lstStyle/>
          <a:p>
            <a:pPr>
              <a:spcBef>
                <a:spcPct val="50000"/>
              </a:spcBef>
            </a:pPr>
            <a:endParaRPr lang="en-US" b="1">
              <a:solidFill>
                <a:srgbClr val="FFFF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right)">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
          <p:cNvSpPr>
            <a:spLocks noGrp="1"/>
          </p:cNvSpPr>
          <p:nvPr>
            <p:ph type="sldNum" sz="quarter" idx="12"/>
          </p:nvPr>
        </p:nvSpPr>
        <p:spPr/>
        <p:txBody>
          <a:bodyPr/>
          <a:lstStyle/>
          <a:p>
            <a:fld id="{A7495945-1D1F-475D-A304-A0488C4A833B}" type="slidenum">
              <a:rPr lang="en-US"/>
              <a:pPr/>
              <a:t>10</a:t>
            </a:fld>
            <a:endParaRPr lang="en-US"/>
          </a:p>
        </p:txBody>
      </p:sp>
      <p:grpSp>
        <p:nvGrpSpPr>
          <p:cNvPr id="3101" name="Group 29"/>
          <p:cNvGrpSpPr>
            <a:grpSpLocks/>
          </p:cNvGrpSpPr>
          <p:nvPr/>
        </p:nvGrpSpPr>
        <p:grpSpPr bwMode="auto">
          <a:xfrm>
            <a:off x="1371600" y="457200"/>
            <a:ext cx="4330700" cy="457200"/>
            <a:chOff x="0" y="0"/>
            <a:chExt cx="2728" cy="288"/>
          </a:xfrm>
        </p:grpSpPr>
        <p:sp>
          <p:nvSpPr>
            <p:cNvPr id="3074" name="Rectangle 2"/>
            <p:cNvSpPr>
              <a:spLocks noChangeArrowheads="1"/>
            </p:cNvSpPr>
            <p:nvPr/>
          </p:nvSpPr>
          <p:spPr bwMode="auto">
            <a:xfrm>
              <a:off x="0" y="0"/>
              <a:ext cx="0" cy="0"/>
            </a:xfrm>
            <a:prstGeom prst="rect">
              <a:avLst/>
            </a:prstGeom>
            <a:noFill/>
            <a:ln w="9525">
              <a:noFill/>
              <a:miter lim="800000"/>
              <a:headEnd/>
              <a:tailEnd/>
            </a:ln>
            <a:effectLst/>
          </p:spPr>
          <p:txBody>
            <a:bodyPr>
              <a:spAutoFit/>
            </a:bodyPr>
            <a:lstStyle/>
            <a:p>
              <a:endParaRPr lang="en-US"/>
            </a:p>
          </p:txBody>
        </p:sp>
        <p:sp>
          <p:nvSpPr>
            <p:cNvPr id="3075" name="Rectangle 3"/>
            <p:cNvSpPr>
              <a:spLocks noChangeArrowheads="1"/>
            </p:cNvSpPr>
            <p:nvPr/>
          </p:nvSpPr>
          <p:spPr bwMode="auto">
            <a:xfrm>
              <a:off x="0" y="0"/>
              <a:ext cx="2728" cy="288"/>
            </a:xfrm>
            <a:prstGeom prst="rect">
              <a:avLst/>
            </a:prstGeom>
            <a:noFill/>
            <a:ln w="9525">
              <a:noFill/>
              <a:miter lim="800000"/>
              <a:headEnd/>
              <a:tailEnd/>
            </a:ln>
            <a:effectLst/>
          </p:spPr>
          <p:txBody>
            <a:bodyPr>
              <a:spAutoFit/>
            </a:bodyPr>
            <a:lstStyle/>
            <a:p>
              <a:pPr algn="ctr"/>
              <a:endParaRPr lang="en-US"/>
            </a:p>
          </p:txBody>
        </p:sp>
      </p:grpSp>
      <p:grpSp>
        <p:nvGrpSpPr>
          <p:cNvPr id="3100" name="Group 28"/>
          <p:cNvGrpSpPr>
            <a:grpSpLocks/>
          </p:cNvGrpSpPr>
          <p:nvPr/>
        </p:nvGrpSpPr>
        <p:grpSpPr bwMode="auto">
          <a:xfrm>
            <a:off x="381000" y="304800"/>
            <a:ext cx="8305800" cy="6172200"/>
            <a:chOff x="-3" y="151"/>
            <a:chExt cx="4181" cy="2632"/>
          </a:xfrm>
        </p:grpSpPr>
        <p:grpSp>
          <p:nvGrpSpPr>
            <p:cNvPr id="3098" name="Group 26"/>
            <p:cNvGrpSpPr>
              <a:grpSpLocks/>
            </p:cNvGrpSpPr>
            <p:nvPr/>
          </p:nvGrpSpPr>
          <p:grpSpPr bwMode="auto">
            <a:xfrm>
              <a:off x="0" y="154"/>
              <a:ext cx="4175" cy="2626"/>
              <a:chOff x="0" y="154"/>
              <a:chExt cx="4175" cy="2626"/>
            </a:xfrm>
          </p:grpSpPr>
          <p:grpSp>
            <p:nvGrpSpPr>
              <p:cNvPr id="3096" name="Group 24"/>
              <p:cNvGrpSpPr>
                <a:grpSpLocks/>
              </p:cNvGrpSpPr>
              <p:nvPr/>
            </p:nvGrpSpPr>
            <p:grpSpPr bwMode="auto">
              <a:xfrm>
                <a:off x="0" y="345"/>
                <a:ext cx="4175" cy="2324"/>
                <a:chOff x="0" y="499"/>
                <a:chExt cx="4175" cy="2324"/>
              </a:xfrm>
            </p:grpSpPr>
            <p:grpSp>
              <p:nvGrpSpPr>
                <p:cNvPr id="3079" name="Group 7"/>
                <p:cNvGrpSpPr>
                  <a:grpSpLocks/>
                </p:cNvGrpSpPr>
                <p:nvPr/>
              </p:nvGrpSpPr>
              <p:grpSpPr bwMode="auto">
                <a:xfrm>
                  <a:off x="0" y="576"/>
                  <a:ext cx="586" cy="118"/>
                  <a:chOff x="0" y="576"/>
                  <a:chExt cx="586" cy="118"/>
                </a:xfrm>
              </p:grpSpPr>
              <p:sp>
                <p:nvSpPr>
                  <p:cNvPr id="3077" name="Rectangle 5"/>
                  <p:cNvSpPr>
                    <a:spLocks noChangeArrowheads="1"/>
                  </p:cNvSpPr>
                  <p:nvPr/>
                </p:nvSpPr>
                <p:spPr bwMode="auto">
                  <a:xfrm>
                    <a:off x="0" y="576"/>
                    <a:ext cx="586" cy="118"/>
                  </a:xfrm>
                  <a:prstGeom prst="rect">
                    <a:avLst/>
                  </a:prstGeom>
                  <a:noFill/>
                  <a:ln w="9525">
                    <a:noFill/>
                    <a:miter lim="800000"/>
                    <a:headEnd/>
                    <a:tailEnd/>
                  </a:ln>
                  <a:effectLst/>
                </p:spPr>
                <p:txBody>
                  <a:bodyPr anchor="b">
                    <a:spAutoFit/>
                  </a:bodyPr>
                  <a:lstStyle/>
                  <a:p>
                    <a:endParaRPr lang="en-US" sz="1200">
                      <a:latin typeface="Arial" charset="0"/>
                    </a:endParaRPr>
                  </a:p>
                </p:txBody>
              </p:sp>
              <p:sp>
                <p:nvSpPr>
                  <p:cNvPr id="3078" name="Rectangle 6"/>
                  <p:cNvSpPr>
                    <a:spLocks noChangeArrowheads="1"/>
                  </p:cNvSpPr>
                  <p:nvPr/>
                </p:nvSpPr>
                <p:spPr bwMode="auto">
                  <a:xfrm>
                    <a:off x="0" y="694"/>
                    <a:ext cx="0" cy="0"/>
                  </a:xfrm>
                  <a:prstGeom prst="rect">
                    <a:avLst/>
                  </a:prstGeom>
                  <a:solidFill>
                    <a:srgbClr val="000000"/>
                  </a:solidFill>
                  <a:ln w="9525">
                    <a:solidFill>
                      <a:schemeClr val="tx1"/>
                    </a:solidFill>
                    <a:miter lim="800000"/>
                    <a:headEnd/>
                    <a:tailEnd/>
                  </a:ln>
                  <a:effectLst/>
                </p:spPr>
                <p:txBody>
                  <a:bodyPr>
                    <a:spAutoFit/>
                  </a:bodyPr>
                  <a:lstStyle/>
                  <a:p>
                    <a:endParaRPr lang="en-US"/>
                  </a:p>
                </p:txBody>
              </p:sp>
            </p:grpSp>
            <p:grpSp>
              <p:nvGrpSpPr>
                <p:cNvPr id="3082" name="Group 10"/>
                <p:cNvGrpSpPr>
                  <a:grpSpLocks/>
                </p:cNvGrpSpPr>
                <p:nvPr/>
              </p:nvGrpSpPr>
              <p:grpSpPr bwMode="auto">
                <a:xfrm>
                  <a:off x="584" y="672"/>
                  <a:ext cx="650" cy="118"/>
                  <a:chOff x="0" y="1070"/>
                  <a:chExt cx="650" cy="118"/>
                </a:xfrm>
              </p:grpSpPr>
              <p:sp>
                <p:nvSpPr>
                  <p:cNvPr id="3080" name="Rectangle 8"/>
                  <p:cNvSpPr>
                    <a:spLocks noChangeArrowheads="1"/>
                  </p:cNvSpPr>
                  <p:nvPr/>
                </p:nvSpPr>
                <p:spPr bwMode="auto">
                  <a:xfrm>
                    <a:off x="1" y="1070"/>
                    <a:ext cx="649" cy="117"/>
                  </a:xfrm>
                  <a:prstGeom prst="rect">
                    <a:avLst/>
                  </a:prstGeom>
                  <a:noFill/>
                  <a:ln w="9525">
                    <a:noFill/>
                    <a:miter lim="800000"/>
                    <a:headEnd/>
                    <a:tailEnd/>
                  </a:ln>
                  <a:effectLst/>
                </p:spPr>
                <p:txBody>
                  <a:bodyPr anchor="b">
                    <a:spAutoFit/>
                  </a:bodyPr>
                  <a:lstStyle/>
                  <a:p>
                    <a:pPr algn="ctr"/>
                    <a:endParaRPr lang="en-US" sz="1200">
                      <a:latin typeface="Arial" charset="0"/>
                    </a:endParaRPr>
                  </a:p>
                </p:txBody>
              </p:sp>
              <p:sp>
                <p:nvSpPr>
                  <p:cNvPr id="3081" name="Rectangle 9"/>
                  <p:cNvSpPr>
                    <a:spLocks noChangeArrowheads="1"/>
                  </p:cNvSpPr>
                  <p:nvPr/>
                </p:nvSpPr>
                <p:spPr bwMode="auto">
                  <a:xfrm>
                    <a:off x="0" y="1188"/>
                    <a:ext cx="0" cy="0"/>
                  </a:xfrm>
                  <a:prstGeom prst="rect">
                    <a:avLst/>
                  </a:prstGeom>
                  <a:solidFill>
                    <a:srgbClr val="000000"/>
                  </a:solidFill>
                  <a:ln w="9525">
                    <a:solidFill>
                      <a:schemeClr val="tx1"/>
                    </a:solidFill>
                    <a:miter lim="800000"/>
                    <a:headEnd/>
                    <a:tailEnd/>
                  </a:ln>
                  <a:effectLst/>
                </p:spPr>
                <p:txBody>
                  <a:bodyPr>
                    <a:spAutoFit/>
                  </a:bodyPr>
                  <a:lstStyle/>
                  <a:p>
                    <a:endParaRPr lang="en-US"/>
                  </a:p>
                </p:txBody>
              </p:sp>
            </p:grpSp>
            <p:grpSp>
              <p:nvGrpSpPr>
                <p:cNvPr id="3085" name="Group 13"/>
                <p:cNvGrpSpPr>
                  <a:grpSpLocks/>
                </p:cNvGrpSpPr>
                <p:nvPr/>
              </p:nvGrpSpPr>
              <p:grpSpPr bwMode="auto">
                <a:xfrm>
                  <a:off x="1234" y="499"/>
                  <a:ext cx="584" cy="195"/>
                  <a:chOff x="0" y="1391"/>
                  <a:chExt cx="584" cy="195"/>
                </a:xfrm>
              </p:grpSpPr>
              <p:sp>
                <p:nvSpPr>
                  <p:cNvPr id="3083" name="Rectangle 11"/>
                  <p:cNvSpPr>
                    <a:spLocks noChangeArrowheads="1"/>
                  </p:cNvSpPr>
                  <p:nvPr/>
                </p:nvSpPr>
                <p:spPr bwMode="auto">
                  <a:xfrm>
                    <a:off x="0" y="1391"/>
                    <a:ext cx="584" cy="195"/>
                  </a:xfrm>
                  <a:prstGeom prst="rect">
                    <a:avLst/>
                  </a:prstGeom>
                  <a:noFill/>
                  <a:ln w="9525">
                    <a:noFill/>
                    <a:miter lim="800000"/>
                    <a:headEnd/>
                    <a:tailEnd/>
                  </a:ln>
                  <a:effectLst/>
                </p:spPr>
                <p:txBody>
                  <a:bodyPr anchor="b">
                    <a:spAutoFit/>
                  </a:bodyPr>
                  <a:lstStyle/>
                  <a:p>
                    <a:endParaRPr lang="en-US">
                      <a:latin typeface="Arial" charset="0"/>
                    </a:endParaRPr>
                  </a:p>
                </p:txBody>
              </p:sp>
              <p:sp>
                <p:nvSpPr>
                  <p:cNvPr id="3084" name="Rectangle 12"/>
                  <p:cNvSpPr>
                    <a:spLocks noChangeArrowheads="1"/>
                  </p:cNvSpPr>
                  <p:nvPr/>
                </p:nvSpPr>
                <p:spPr bwMode="auto">
                  <a:xfrm>
                    <a:off x="0" y="1586"/>
                    <a:ext cx="0" cy="0"/>
                  </a:xfrm>
                  <a:prstGeom prst="rect">
                    <a:avLst/>
                  </a:prstGeom>
                  <a:solidFill>
                    <a:srgbClr val="000000"/>
                  </a:solidFill>
                  <a:ln w="9525">
                    <a:solidFill>
                      <a:schemeClr val="tx1"/>
                    </a:solidFill>
                    <a:miter lim="800000"/>
                    <a:headEnd/>
                    <a:tailEnd/>
                  </a:ln>
                  <a:effectLst/>
                </p:spPr>
                <p:txBody>
                  <a:bodyPr>
                    <a:spAutoFit/>
                  </a:bodyPr>
                  <a:lstStyle/>
                  <a:p>
                    <a:endParaRPr lang="en-US"/>
                  </a:p>
                </p:txBody>
              </p:sp>
            </p:grpSp>
            <p:grpSp>
              <p:nvGrpSpPr>
                <p:cNvPr id="3088" name="Group 16"/>
                <p:cNvGrpSpPr>
                  <a:grpSpLocks/>
                </p:cNvGrpSpPr>
                <p:nvPr/>
              </p:nvGrpSpPr>
              <p:grpSpPr bwMode="auto">
                <a:xfrm>
                  <a:off x="1818" y="594"/>
                  <a:ext cx="650" cy="196"/>
                  <a:chOff x="0" y="1884"/>
                  <a:chExt cx="650" cy="196"/>
                </a:xfrm>
              </p:grpSpPr>
              <p:sp>
                <p:nvSpPr>
                  <p:cNvPr id="3086" name="Rectangle 14"/>
                  <p:cNvSpPr>
                    <a:spLocks noChangeArrowheads="1"/>
                  </p:cNvSpPr>
                  <p:nvPr/>
                </p:nvSpPr>
                <p:spPr bwMode="auto">
                  <a:xfrm>
                    <a:off x="0" y="1884"/>
                    <a:ext cx="650" cy="195"/>
                  </a:xfrm>
                  <a:prstGeom prst="rect">
                    <a:avLst/>
                  </a:prstGeom>
                  <a:noFill/>
                  <a:ln w="9525">
                    <a:noFill/>
                    <a:miter lim="800000"/>
                    <a:headEnd/>
                    <a:tailEnd/>
                  </a:ln>
                  <a:effectLst/>
                </p:spPr>
                <p:txBody>
                  <a:bodyPr anchor="b">
                    <a:spAutoFit/>
                  </a:bodyPr>
                  <a:lstStyle/>
                  <a:p>
                    <a:pPr algn="ctr"/>
                    <a:endParaRPr lang="en-US">
                      <a:latin typeface="Arial" charset="0"/>
                    </a:endParaRPr>
                  </a:p>
                </p:txBody>
              </p:sp>
              <p:sp>
                <p:nvSpPr>
                  <p:cNvPr id="3087" name="Rectangle 15"/>
                  <p:cNvSpPr>
                    <a:spLocks noChangeArrowheads="1"/>
                  </p:cNvSpPr>
                  <p:nvPr/>
                </p:nvSpPr>
                <p:spPr bwMode="auto">
                  <a:xfrm>
                    <a:off x="0" y="2080"/>
                    <a:ext cx="0" cy="0"/>
                  </a:xfrm>
                  <a:prstGeom prst="rect">
                    <a:avLst/>
                  </a:prstGeom>
                  <a:solidFill>
                    <a:srgbClr val="000000"/>
                  </a:solidFill>
                  <a:ln w="9525">
                    <a:solidFill>
                      <a:schemeClr val="tx1"/>
                    </a:solidFill>
                    <a:miter lim="800000"/>
                    <a:headEnd/>
                    <a:tailEnd/>
                  </a:ln>
                  <a:effectLst/>
                </p:spPr>
                <p:txBody>
                  <a:bodyPr>
                    <a:spAutoFit/>
                  </a:bodyPr>
                  <a:lstStyle/>
                  <a:p>
                    <a:endParaRPr lang="en-US"/>
                  </a:p>
                </p:txBody>
              </p:sp>
            </p:grpSp>
            <p:sp>
              <p:nvSpPr>
                <p:cNvPr id="3089" name="Rectangle 17"/>
                <p:cNvSpPr>
                  <a:spLocks noChangeArrowheads="1"/>
                </p:cNvSpPr>
                <p:nvPr/>
              </p:nvSpPr>
              <p:spPr bwMode="auto">
                <a:xfrm>
                  <a:off x="0" y="790"/>
                  <a:ext cx="1417" cy="1786"/>
                </a:xfrm>
                <a:prstGeom prst="rect">
                  <a:avLst/>
                </a:prstGeom>
                <a:noFill/>
                <a:ln w="9525">
                  <a:noFill/>
                  <a:miter lim="800000"/>
                  <a:headEnd/>
                  <a:tailEnd/>
                </a:ln>
                <a:effectLst/>
              </p:spPr>
              <p:txBody>
                <a:bodyPr/>
                <a:lstStyle/>
                <a:p>
                  <a:r>
                    <a:rPr lang="en-US" sz="1200" b="1">
                      <a:latin typeface="Arial" charset="0"/>
                    </a:rPr>
                    <a:t>Argon fluoride (Excimer-UV)</a:t>
                  </a:r>
                  <a:br>
                    <a:rPr lang="en-US" sz="1200" b="1">
                      <a:latin typeface="Arial" charset="0"/>
                    </a:rPr>
                  </a:br>
                  <a:r>
                    <a:rPr lang="en-US" sz="1200" b="1">
                      <a:latin typeface="Arial" charset="0"/>
                    </a:rPr>
                    <a:t>Krypton chloride (Excimer-UV)</a:t>
                  </a:r>
                  <a:br>
                    <a:rPr lang="en-US" sz="1200" b="1">
                      <a:latin typeface="Arial" charset="0"/>
                    </a:rPr>
                  </a:br>
                  <a:r>
                    <a:rPr lang="en-US" sz="1200" b="1">
                      <a:latin typeface="Arial" charset="0"/>
                    </a:rPr>
                    <a:t>Krypton fluoride (Excimer-UV)</a:t>
                  </a:r>
                  <a:br>
                    <a:rPr lang="en-US" sz="1200" b="1">
                      <a:latin typeface="Arial" charset="0"/>
                    </a:rPr>
                  </a:br>
                  <a:r>
                    <a:rPr lang="en-US" sz="1200" b="1">
                      <a:latin typeface="Arial" charset="0"/>
                    </a:rPr>
                    <a:t>Xenon chloride (Excimer-UV)</a:t>
                  </a:r>
                  <a:br>
                    <a:rPr lang="en-US" sz="1200" b="1">
                      <a:latin typeface="Arial" charset="0"/>
                    </a:rPr>
                  </a:br>
                  <a:r>
                    <a:rPr lang="en-US" sz="1200" b="1">
                      <a:latin typeface="Arial" charset="0"/>
                    </a:rPr>
                    <a:t>Xenon fluoride (Excimer-UV)</a:t>
                  </a:r>
                  <a:br>
                    <a:rPr lang="en-US" sz="1200" b="1">
                      <a:latin typeface="Arial" charset="0"/>
                    </a:rPr>
                  </a:br>
                  <a:r>
                    <a:rPr lang="en-US" sz="1200" b="1">
                      <a:latin typeface="Arial" charset="0"/>
                    </a:rPr>
                    <a:t>Helium cadmium (UV)</a:t>
                  </a:r>
                  <a:br>
                    <a:rPr lang="en-US" sz="1200" b="1">
                      <a:latin typeface="Arial" charset="0"/>
                    </a:rPr>
                  </a:br>
                  <a:r>
                    <a:rPr lang="en-US" sz="1200" b="1">
                      <a:latin typeface="Arial" charset="0"/>
                    </a:rPr>
                    <a:t>Nitrogen (UV)</a:t>
                  </a:r>
                  <a:br>
                    <a:rPr lang="en-US" sz="1200" b="1">
                      <a:latin typeface="Arial" charset="0"/>
                    </a:rPr>
                  </a:br>
                  <a:r>
                    <a:rPr lang="en-US" sz="1200" b="1">
                      <a:latin typeface="Arial" charset="0"/>
                    </a:rPr>
                    <a:t>Helium cadmium (violet)</a:t>
                  </a:r>
                  <a:br>
                    <a:rPr lang="en-US" sz="1200" b="1">
                      <a:latin typeface="Arial" charset="0"/>
                    </a:rPr>
                  </a:br>
                  <a:r>
                    <a:rPr lang="en-US" sz="1200" b="1">
                      <a:latin typeface="Arial" charset="0"/>
                    </a:rPr>
                    <a:t>Krypton (blue)</a:t>
                  </a:r>
                  <a:br>
                    <a:rPr lang="en-US" sz="1200" b="1">
                      <a:latin typeface="Arial" charset="0"/>
                    </a:rPr>
                  </a:br>
                  <a:r>
                    <a:rPr lang="en-US" sz="1200" b="1">
                      <a:latin typeface="Arial" charset="0"/>
                    </a:rPr>
                    <a:t>Argon (blue)</a:t>
                  </a:r>
                  <a:br>
                    <a:rPr lang="en-US" sz="1200" b="1">
                      <a:latin typeface="Arial" charset="0"/>
                    </a:rPr>
                  </a:br>
                  <a:r>
                    <a:rPr lang="en-US" sz="1200" b="1">
                      <a:latin typeface="Arial" charset="0"/>
                    </a:rPr>
                    <a:t>Copper vapor (green)</a:t>
                  </a:r>
                  <a:br>
                    <a:rPr lang="en-US" sz="1200" b="1">
                      <a:latin typeface="Arial" charset="0"/>
                    </a:rPr>
                  </a:br>
                  <a:r>
                    <a:rPr lang="en-US" sz="1200" b="1">
                      <a:latin typeface="Arial" charset="0"/>
                    </a:rPr>
                    <a:t>Argon (green)</a:t>
                  </a:r>
                  <a:br>
                    <a:rPr lang="en-US" sz="1200" b="1">
                      <a:latin typeface="Arial" charset="0"/>
                    </a:rPr>
                  </a:br>
                  <a:r>
                    <a:rPr lang="en-US" sz="1200" b="1">
                      <a:latin typeface="Arial" charset="0"/>
                    </a:rPr>
                    <a:t>Krypton (green)</a:t>
                  </a:r>
                  <a:br>
                    <a:rPr lang="en-US" sz="1200" b="1">
                      <a:latin typeface="Arial" charset="0"/>
                    </a:rPr>
                  </a:br>
                  <a:r>
                    <a:rPr lang="en-US" sz="1200" b="1">
                      <a:latin typeface="Arial" charset="0"/>
                    </a:rPr>
                    <a:t>Frequency doubled </a:t>
                  </a:r>
                  <a:br>
                    <a:rPr lang="en-US" sz="1200" b="1">
                      <a:latin typeface="Arial" charset="0"/>
                    </a:rPr>
                  </a:br>
                  <a:r>
                    <a:rPr lang="en-US" sz="1200" b="1">
                      <a:latin typeface="Arial" charset="0"/>
                    </a:rPr>
                    <a:t>     Nd YAG (green)</a:t>
                  </a:r>
                  <a:br>
                    <a:rPr lang="en-US" sz="1200" b="1">
                      <a:latin typeface="Arial" charset="0"/>
                    </a:rPr>
                  </a:br>
                  <a:r>
                    <a:rPr lang="en-US" sz="1200" b="1">
                      <a:latin typeface="Arial" charset="0"/>
                    </a:rPr>
                    <a:t>Helium neon (green)</a:t>
                  </a:r>
                  <a:br>
                    <a:rPr lang="en-US" sz="1200" b="1">
                      <a:latin typeface="Arial" charset="0"/>
                    </a:rPr>
                  </a:br>
                  <a:r>
                    <a:rPr lang="en-US" sz="1200" b="1">
                      <a:latin typeface="Arial" charset="0"/>
                    </a:rPr>
                    <a:t>Krypton (yellow)</a:t>
                  </a:r>
                  <a:br>
                    <a:rPr lang="en-US" sz="1200" b="1">
                      <a:latin typeface="Arial" charset="0"/>
                    </a:rPr>
                  </a:br>
                  <a:r>
                    <a:rPr lang="en-US" sz="1200" b="1">
                      <a:latin typeface="Arial" charset="0"/>
                    </a:rPr>
                    <a:t>Copper vapor (yellow)</a:t>
                  </a:r>
                </a:p>
              </p:txBody>
            </p:sp>
            <p:sp>
              <p:nvSpPr>
                <p:cNvPr id="3090" name="Rectangle 18"/>
                <p:cNvSpPr>
                  <a:spLocks noChangeArrowheads="1"/>
                </p:cNvSpPr>
                <p:nvPr/>
              </p:nvSpPr>
              <p:spPr bwMode="auto">
                <a:xfrm>
                  <a:off x="1417" y="790"/>
                  <a:ext cx="680" cy="1786"/>
                </a:xfrm>
                <a:prstGeom prst="rect">
                  <a:avLst/>
                </a:prstGeom>
                <a:noFill/>
                <a:ln w="9525">
                  <a:noFill/>
                  <a:miter lim="800000"/>
                  <a:headEnd/>
                  <a:tailEnd/>
                </a:ln>
                <a:effectLst/>
              </p:spPr>
              <p:txBody>
                <a:bodyPr/>
                <a:lstStyle/>
                <a:p>
                  <a:pPr algn="ctr"/>
                  <a:r>
                    <a:rPr lang="en-US" sz="1200" b="1">
                      <a:latin typeface="Arial" charset="0"/>
                    </a:rPr>
                    <a:t>0.193</a:t>
                  </a:r>
                  <a:br>
                    <a:rPr lang="en-US" sz="1200" b="1">
                      <a:latin typeface="Arial" charset="0"/>
                    </a:rPr>
                  </a:br>
                  <a:r>
                    <a:rPr lang="en-US" sz="1200" b="1">
                      <a:latin typeface="Arial" charset="0"/>
                    </a:rPr>
                    <a:t>0.222</a:t>
                  </a:r>
                  <a:br>
                    <a:rPr lang="en-US" sz="1200" b="1">
                      <a:latin typeface="Arial" charset="0"/>
                    </a:rPr>
                  </a:br>
                  <a:r>
                    <a:rPr lang="en-US" sz="1200" b="1">
                      <a:latin typeface="Arial" charset="0"/>
                    </a:rPr>
                    <a:t>0.248</a:t>
                  </a:r>
                  <a:br>
                    <a:rPr lang="en-US" sz="1200" b="1">
                      <a:latin typeface="Arial" charset="0"/>
                    </a:rPr>
                  </a:br>
                  <a:r>
                    <a:rPr lang="en-US" sz="1200" b="1">
                      <a:latin typeface="Arial" charset="0"/>
                    </a:rPr>
                    <a:t>0.308</a:t>
                  </a:r>
                  <a:br>
                    <a:rPr lang="en-US" sz="1200" b="1">
                      <a:latin typeface="Arial" charset="0"/>
                    </a:rPr>
                  </a:br>
                  <a:r>
                    <a:rPr lang="en-US" sz="1200" b="1">
                      <a:latin typeface="Arial" charset="0"/>
                    </a:rPr>
                    <a:t>0.351</a:t>
                  </a:r>
                  <a:br>
                    <a:rPr lang="en-US" sz="1200" b="1">
                      <a:latin typeface="Arial" charset="0"/>
                    </a:rPr>
                  </a:br>
                  <a:r>
                    <a:rPr lang="en-US" sz="1200" b="1">
                      <a:latin typeface="Arial" charset="0"/>
                    </a:rPr>
                    <a:t>0.325</a:t>
                  </a:r>
                  <a:br>
                    <a:rPr lang="en-US" sz="1200" b="1">
                      <a:latin typeface="Arial" charset="0"/>
                    </a:rPr>
                  </a:br>
                  <a:r>
                    <a:rPr lang="en-US" sz="1200" b="1">
                      <a:latin typeface="Arial" charset="0"/>
                    </a:rPr>
                    <a:t>0.337</a:t>
                  </a:r>
                  <a:br>
                    <a:rPr lang="en-US" sz="1200" b="1">
                      <a:latin typeface="Arial" charset="0"/>
                    </a:rPr>
                  </a:br>
                  <a:r>
                    <a:rPr lang="en-US" sz="1200" b="1">
                      <a:latin typeface="Arial" charset="0"/>
                    </a:rPr>
                    <a:t>0.441</a:t>
                  </a:r>
                  <a:br>
                    <a:rPr lang="en-US" sz="1200" b="1">
                      <a:latin typeface="Arial" charset="0"/>
                    </a:rPr>
                  </a:br>
                  <a:r>
                    <a:rPr lang="en-US" sz="1200" b="1">
                      <a:latin typeface="Arial" charset="0"/>
                    </a:rPr>
                    <a:t>0.476</a:t>
                  </a:r>
                  <a:br>
                    <a:rPr lang="en-US" sz="1200" b="1">
                      <a:latin typeface="Arial" charset="0"/>
                    </a:rPr>
                  </a:br>
                  <a:r>
                    <a:rPr lang="en-US" sz="1200" b="1">
                      <a:latin typeface="Arial" charset="0"/>
                    </a:rPr>
                    <a:t>0.488</a:t>
                  </a:r>
                  <a:br>
                    <a:rPr lang="en-US" sz="1200" b="1">
                      <a:latin typeface="Arial" charset="0"/>
                    </a:rPr>
                  </a:br>
                  <a:r>
                    <a:rPr lang="en-US" sz="1200" b="1">
                      <a:latin typeface="Arial" charset="0"/>
                    </a:rPr>
                    <a:t>0.510</a:t>
                  </a:r>
                  <a:br>
                    <a:rPr lang="en-US" sz="1200" b="1">
                      <a:latin typeface="Arial" charset="0"/>
                    </a:rPr>
                  </a:br>
                  <a:r>
                    <a:rPr lang="en-US" sz="1200" b="1">
                      <a:latin typeface="Arial" charset="0"/>
                    </a:rPr>
                    <a:t>0.514</a:t>
                  </a:r>
                  <a:br>
                    <a:rPr lang="en-US" sz="1200" b="1">
                      <a:latin typeface="Arial" charset="0"/>
                    </a:rPr>
                  </a:br>
                  <a:r>
                    <a:rPr lang="en-US" sz="1200" b="1">
                      <a:latin typeface="Arial" charset="0"/>
                    </a:rPr>
                    <a:t>0.528</a:t>
                  </a:r>
                  <a:br>
                    <a:rPr lang="en-US" sz="1200" b="1">
                      <a:latin typeface="Arial" charset="0"/>
                    </a:rPr>
                  </a:br>
                  <a:r>
                    <a:rPr lang="en-US" sz="1200" b="1">
                      <a:latin typeface="Arial" charset="0"/>
                    </a:rPr>
                    <a:t>0.532</a:t>
                  </a:r>
                  <a:br>
                    <a:rPr lang="en-US" sz="1200" b="1">
                      <a:latin typeface="Arial" charset="0"/>
                    </a:rPr>
                  </a:br>
                  <a:r>
                    <a:rPr lang="en-US" sz="1200" b="1">
                      <a:latin typeface="Arial" charset="0"/>
                    </a:rPr>
                    <a:t/>
                  </a:r>
                  <a:br>
                    <a:rPr lang="en-US" sz="1200" b="1">
                      <a:latin typeface="Arial" charset="0"/>
                    </a:rPr>
                  </a:br>
                  <a:r>
                    <a:rPr lang="en-US" sz="1200" b="1">
                      <a:latin typeface="Arial" charset="0"/>
                    </a:rPr>
                    <a:t>0.543</a:t>
                  </a:r>
                  <a:br>
                    <a:rPr lang="en-US" sz="1200" b="1">
                      <a:latin typeface="Arial" charset="0"/>
                    </a:rPr>
                  </a:br>
                  <a:r>
                    <a:rPr lang="en-US" sz="1200" b="1">
                      <a:latin typeface="Arial" charset="0"/>
                    </a:rPr>
                    <a:t>0.568</a:t>
                  </a:r>
                  <a:br>
                    <a:rPr lang="en-US" sz="1200" b="1">
                      <a:latin typeface="Arial" charset="0"/>
                    </a:rPr>
                  </a:br>
                  <a:r>
                    <a:rPr lang="en-US" sz="1200" b="1">
                      <a:latin typeface="Arial" charset="0"/>
                    </a:rPr>
                    <a:t>0.570</a:t>
                  </a:r>
                </a:p>
              </p:txBody>
            </p:sp>
            <p:sp>
              <p:nvSpPr>
                <p:cNvPr id="3091" name="Rectangle 19"/>
                <p:cNvSpPr>
                  <a:spLocks noChangeArrowheads="1"/>
                </p:cNvSpPr>
                <p:nvPr/>
              </p:nvSpPr>
              <p:spPr bwMode="auto">
                <a:xfrm>
                  <a:off x="2097" y="790"/>
                  <a:ext cx="1398" cy="1786"/>
                </a:xfrm>
                <a:prstGeom prst="rect">
                  <a:avLst/>
                </a:prstGeom>
                <a:noFill/>
                <a:ln w="9525">
                  <a:noFill/>
                  <a:miter lim="800000"/>
                  <a:headEnd/>
                  <a:tailEnd/>
                </a:ln>
                <a:effectLst/>
              </p:spPr>
              <p:txBody>
                <a:bodyPr/>
                <a:lstStyle/>
                <a:p>
                  <a:r>
                    <a:rPr lang="en-US" sz="1200" b="1">
                      <a:latin typeface="Arial" charset="0"/>
                    </a:rPr>
                    <a:t>Helium neon (yellow)</a:t>
                  </a:r>
                  <a:br>
                    <a:rPr lang="en-US" sz="1200" b="1">
                      <a:latin typeface="Arial" charset="0"/>
                    </a:rPr>
                  </a:br>
                  <a:r>
                    <a:rPr lang="en-US" sz="1200" b="1">
                      <a:latin typeface="Arial" charset="0"/>
                    </a:rPr>
                    <a:t>Helium neon (orange)</a:t>
                  </a:r>
                  <a:br>
                    <a:rPr lang="en-US" sz="1200" b="1">
                      <a:latin typeface="Arial" charset="0"/>
                    </a:rPr>
                  </a:br>
                  <a:r>
                    <a:rPr lang="en-US" sz="1200" b="1">
                      <a:latin typeface="Arial" charset="0"/>
                    </a:rPr>
                    <a:t>Gold vapor (red)</a:t>
                  </a:r>
                  <a:br>
                    <a:rPr lang="en-US" sz="1200" b="1">
                      <a:latin typeface="Arial" charset="0"/>
                    </a:rPr>
                  </a:br>
                  <a:r>
                    <a:rPr lang="en-US" sz="1200" b="1">
                      <a:latin typeface="Arial" charset="0"/>
                    </a:rPr>
                    <a:t>Helium neon (red)</a:t>
                  </a:r>
                  <a:br>
                    <a:rPr lang="en-US" sz="1200" b="1">
                      <a:latin typeface="Arial" charset="0"/>
                    </a:rPr>
                  </a:br>
                  <a:r>
                    <a:rPr lang="en-US" sz="1200" b="1">
                      <a:latin typeface="Arial" charset="0"/>
                    </a:rPr>
                    <a:t>Krypton (red)</a:t>
                  </a:r>
                  <a:br>
                    <a:rPr lang="en-US" sz="1200" b="1">
                      <a:latin typeface="Arial" charset="0"/>
                    </a:rPr>
                  </a:br>
                  <a:r>
                    <a:rPr lang="en-US" sz="1200" b="1">
                      <a:latin typeface="Arial" charset="0"/>
                    </a:rPr>
                    <a:t>Rohodamine 6G dye (tunable)</a:t>
                  </a:r>
                  <a:br>
                    <a:rPr lang="en-US" sz="1200" b="1">
                      <a:latin typeface="Arial" charset="0"/>
                    </a:rPr>
                  </a:br>
                  <a:r>
                    <a:rPr lang="en-US" sz="1200" b="1">
                      <a:latin typeface="Arial" charset="0"/>
                    </a:rPr>
                    <a:t>Ruby (CrAlO</a:t>
                  </a:r>
                  <a:r>
                    <a:rPr lang="en-US" sz="1200" b="1" baseline="-30000">
                      <a:latin typeface="Arial" charset="0"/>
                    </a:rPr>
                    <a:t>3</a:t>
                  </a:r>
                  <a:r>
                    <a:rPr lang="en-US" sz="1200" b="1">
                      <a:latin typeface="Arial" charset="0"/>
                    </a:rPr>
                    <a:t>) (red)</a:t>
                  </a:r>
                  <a:br>
                    <a:rPr lang="en-US" sz="1200" b="1">
                      <a:latin typeface="Arial" charset="0"/>
                    </a:rPr>
                  </a:br>
                  <a:r>
                    <a:rPr lang="en-US" sz="1200" b="1">
                      <a:latin typeface="Arial" charset="0"/>
                    </a:rPr>
                    <a:t>Gallium arsenide (diode-NIR)</a:t>
                  </a:r>
                  <a:br>
                    <a:rPr lang="en-US" sz="1200" b="1">
                      <a:latin typeface="Arial" charset="0"/>
                    </a:rPr>
                  </a:br>
                  <a:r>
                    <a:rPr lang="en-US" sz="1200" b="1">
                      <a:latin typeface="Arial" charset="0"/>
                    </a:rPr>
                    <a:t>Nd:YAG (NIR)</a:t>
                  </a:r>
                  <a:br>
                    <a:rPr lang="en-US" sz="1200" b="1">
                      <a:latin typeface="Arial" charset="0"/>
                    </a:rPr>
                  </a:br>
                  <a:r>
                    <a:rPr lang="en-US" sz="1200" b="1">
                      <a:latin typeface="Arial" charset="0"/>
                    </a:rPr>
                    <a:t>Helium neon (NIR)</a:t>
                  </a:r>
                  <a:br>
                    <a:rPr lang="en-US" sz="1200" b="1">
                      <a:latin typeface="Arial" charset="0"/>
                    </a:rPr>
                  </a:br>
                  <a:r>
                    <a:rPr lang="en-US" sz="1200" b="1">
                      <a:latin typeface="Arial" charset="0"/>
                    </a:rPr>
                    <a:t>Erbium (NIR)</a:t>
                  </a:r>
                  <a:br>
                    <a:rPr lang="en-US" sz="1200" b="1">
                      <a:latin typeface="Arial" charset="0"/>
                    </a:rPr>
                  </a:br>
                  <a:r>
                    <a:rPr lang="en-US" sz="1200" b="1">
                      <a:latin typeface="Arial" charset="0"/>
                    </a:rPr>
                    <a:t>Helium neon (NIR)</a:t>
                  </a:r>
                  <a:br>
                    <a:rPr lang="en-US" sz="1200" b="1">
                      <a:latin typeface="Arial" charset="0"/>
                    </a:rPr>
                  </a:br>
                  <a:r>
                    <a:rPr lang="en-US" sz="1200" b="1">
                      <a:latin typeface="Arial" charset="0"/>
                    </a:rPr>
                    <a:t>Hydrogen fluoride (NIR)</a:t>
                  </a:r>
                  <a:br>
                    <a:rPr lang="en-US" sz="1200" b="1">
                      <a:latin typeface="Arial" charset="0"/>
                    </a:rPr>
                  </a:br>
                  <a:r>
                    <a:rPr lang="en-US" sz="1200" b="1">
                      <a:latin typeface="Arial" charset="0"/>
                    </a:rPr>
                    <a:t>Carbon dioxide (FIR)</a:t>
                  </a:r>
                  <a:br>
                    <a:rPr lang="en-US" sz="1200" b="1">
                      <a:latin typeface="Arial" charset="0"/>
                    </a:rPr>
                  </a:br>
                  <a:r>
                    <a:rPr lang="en-US" sz="1200" b="1">
                      <a:latin typeface="Arial" charset="0"/>
                    </a:rPr>
                    <a:t>Carbon dioxide (FIR)</a:t>
                  </a:r>
                </a:p>
              </p:txBody>
            </p:sp>
            <p:sp>
              <p:nvSpPr>
                <p:cNvPr id="3092" name="Rectangle 20"/>
                <p:cNvSpPr>
                  <a:spLocks noChangeArrowheads="1"/>
                </p:cNvSpPr>
                <p:nvPr/>
              </p:nvSpPr>
              <p:spPr bwMode="auto">
                <a:xfrm>
                  <a:off x="3495" y="790"/>
                  <a:ext cx="680" cy="1786"/>
                </a:xfrm>
                <a:prstGeom prst="rect">
                  <a:avLst/>
                </a:prstGeom>
                <a:noFill/>
                <a:ln w="9525">
                  <a:noFill/>
                  <a:miter lim="800000"/>
                  <a:headEnd/>
                  <a:tailEnd/>
                </a:ln>
                <a:effectLst/>
              </p:spPr>
              <p:txBody>
                <a:bodyPr/>
                <a:lstStyle/>
                <a:p>
                  <a:pPr algn="ctr"/>
                  <a:r>
                    <a:rPr lang="en-US" sz="1200" b="1">
                      <a:latin typeface="Arial" charset="0"/>
                    </a:rPr>
                    <a:t>0.594</a:t>
                  </a:r>
                  <a:br>
                    <a:rPr lang="en-US" sz="1200" b="1">
                      <a:latin typeface="Arial" charset="0"/>
                    </a:rPr>
                  </a:br>
                  <a:r>
                    <a:rPr lang="en-US" sz="1200" b="1">
                      <a:latin typeface="Arial" charset="0"/>
                    </a:rPr>
                    <a:t>0.610</a:t>
                  </a:r>
                  <a:br>
                    <a:rPr lang="en-US" sz="1200" b="1">
                      <a:latin typeface="Arial" charset="0"/>
                    </a:rPr>
                  </a:br>
                  <a:r>
                    <a:rPr lang="en-US" sz="1200" b="1">
                      <a:latin typeface="Arial" charset="0"/>
                    </a:rPr>
                    <a:t>0.627</a:t>
                  </a:r>
                  <a:br>
                    <a:rPr lang="en-US" sz="1200" b="1">
                      <a:latin typeface="Arial" charset="0"/>
                    </a:rPr>
                  </a:br>
                  <a:r>
                    <a:rPr lang="en-US" sz="1200" b="1">
                      <a:latin typeface="Arial" charset="0"/>
                    </a:rPr>
                    <a:t>0.633</a:t>
                  </a:r>
                  <a:br>
                    <a:rPr lang="en-US" sz="1200" b="1">
                      <a:latin typeface="Arial" charset="0"/>
                    </a:rPr>
                  </a:br>
                  <a:r>
                    <a:rPr lang="en-US" sz="1200" b="1">
                      <a:latin typeface="Arial" charset="0"/>
                    </a:rPr>
                    <a:t>0.647</a:t>
                  </a:r>
                  <a:br>
                    <a:rPr lang="en-US" sz="1200" b="1">
                      <a:latin typeface="Arial" charset="0"/>
                    </a:rPr>
                  </a:br>
                  <a:r>
                    <a:rPr lang="en-US" sz="1200" b="1">
                      <a:latin typeface="Arial" charset="0"/>
                    </a:rPr>
                    <a:t>0.570-0.650</a:t>
                  </a:r>
                  <a:br>
                    <a:rPr lang="en-US" sz="1200" b="1">
                      <a:latin typeface="Arial" charset="0"/>
                    </a:rPr>
                  </a:br>
                  <a:r>
                    <a:rPr lang="en-US" sz="1200" b="1">
                      <a:latin typeface="Arial" charset="0"/>
                    </a:rPr>
                    <a:t>0.694</a:t>
                  </a:r>
                  <a:br>
                    <a:rPr lang="en-US" sz="1200" b="1">
                      <a:latin typeface="Arial" charset="0"/>
                    </a:rPr>
                  </a:br>
                  <a:r>
                    <a:rPr lang="en-US" sz="1200" b="1">
                      <a:latin typeface="Arial" charset="0"/>
                    </a:rPr>
                    <a:t>0.840</a:t>
                  </a:r>
                  <a:br>
                    <a:rPr lang="en-US" sz="1200" b="1">
                      <a:latin typeface="Arial" charset="0"/>
                    </a:rPr>
                  </a:br>
                  <a:r>
                    <a:rPr lang="en-US" sz="1200" b="1">
                      <a:latin typeface="Arial" charset="0"/>
                    </a:rPr>
                    <a:t>1.064</a:t>
                  </a:r>
                  <a:br>
                    <a:rPr lang="en-US" sz="1200" b="1">
                      <a:latin typeface="Arial" charset="0"/>
                    </a:rPr>
                  </a:br>
                  <a:r>
                    <a:rPr lang="en-US" sz="1200" b="1">
                      <a:latin typeface="Arial" charset="0"/>
                    </a:rPr>
                    <a:t>1.15  </a:t>
                  </a:r>
                  <a:br>
                    <a:rPr lang="en-US" sz="1200" b="1">
                      <a:latin typeface="Arial" charset="0"/>
                    </a:rPr>
                  </a:br>
                  <a:r>
                    <a:rPr lang="en-US" sz="1200" b="1">
                      <a:latin typeface="Arial" charset="0"/>
                    </a:rPr>
                    <a:t>1.504</a:t>
                  </a:r>
                  <a:br>
                    <a:rPr lang="en-US" sz="1200" b="1">
                      <a:latin typeface="Arial" charset="0"/>
                    </a:rPr>
                  </a:br>
                  <a:r>
                    <a:rPr lang="en-US" sz="1200" b="1">
                      <a:latin typeface="Arial" charset="0"/>
                    </a:rPr>
                    <a:t>3.39</a:t>
                  </a:r>
                  <a:br>
                    <a:rPr lang="en-US" sz="1200" b="1">
                      <a:latin typeface="Arial" charset="0"/>
                    </a:rPr>
                  </a:br>
                  <a:r>
                    <a:rPr lang="en-US" sz="1200" b="1">
                      <a:latin typeface="Arial" charset="0"/>
                    </a:rPr>
                    <a:t>2.70</a:t>
                  </a:r>
                  <a:br>
                    <a:rPr lang="en-US" sz="1200" b="1">
                      <a:latin typeface="Arial" charset="0"/>
                    </a:rPr>
                  </a:br>
                  <a:r>
                    <a:rPr lang="en-US" sz="1200" b="1">
                      <a:latin typeface="Arial" charset="0"/>
                    </a:rPr>
                    <a:t>9.6   </a:t>
                  </a:r>
                  <a:br>
                    <a:rPr lang="en-US" sz="1200" b="1">
                      <a:latin typeface="Arial" charset="0"/>
                    </a:rPr>
                  </a:br>
                  <a:r>
                    <a:rPr lang="en-US" sz="1200" b="1">
                      <a:latin typeface="Arial" charset="0"/>
                    </a:rPr>
                    <a:t>10.6    </a:t>
                  </a:r>
                </a:p>
              </p:txBody>
            </p:sp>
            <p:grpSp>
              <p:nvGrpSpPr>
                <p:cNvPr id="3095" name="Group 23"/>
                <p:cNvGrpSpPr>
                  <a:grpSpLocks/>
                </p:cNvGrpSpPr>
                <p:nvPr/>
              </p:nvGrpSpPr>
              <p:grpSpPr bwMode="auto">
                <a:xfrm>
                  <a:off x="0" y="2576"/>
                  <a:ext cx="2202" cy="247"/>
                  <a:chOff x="0" y="8662"/>
                  <a:chExt cx="2202" cy="247"/>
                </a:xfrm>
              </p:grpSpPr>
              <p:sp>
                <p:nvSpPr>
                  <p:cNvPr id="3093" name="Rectangle 21"/>
                  <p:cNvSpPr>
                    <a:spLocks noChangeArrowheads="1"/>
                  </p:cNvSpPr>
                  <p:nvPr/>
                </p:nvSpPr>
                <p:spPr bwMode="auto">
                  <a:xfrm>
                    <a:off x="0" y="8662"/>
                    <a:ext cx="0" cy="0"/>
                  </a:xfrm>
                  <a:prstGeom prst="rect">
                    <a:avLst/>
                  </a:prstGeom>
                  <a:solidFill>
                    <a:srgbClr val="000000"/>
                  </a:solidFill>
                  <a:ln w="9525">
                    <a:solidFill>
                      <a:schemeClr val="tx1"/>
                    </a:solidFill>
                    <a:miter lim="800000"/>
                    <a:headEnd/>
                    <a:tailEnd/>
                  </a:ln>
                  <a:effectLst/>
                </p:spPr>
                <p:txBody>
                  <a:bodyPr>
                    <a:spAutoFit/>
                  </a:bodyPr>
                  <a:lstStyle/>
                  <a:p>
                    <a:endParaRPr lang="en-US"/>
                  </a:p>
                </p:txBody>
              </p:sp>
              <p:sp>
                <p:nvSpPr>
                  <p:cNvPr id="3094" name="Rectangle 22"/>
                  <p:cNvSpPr>
                    <a:spLocks noChangeArrowheads="1"/>
                  </p:cNvSpPr>
                  <p:nvPr/>
                </p:nvSpPr>
                <p:spPr bwMode="auto">
                  <a:xfrm>
                    <a:off x="0" y="8674"/>
                    <a:ext cx="2202" cy="235"/>
                  </a:xfrm>
                  <a:prstGeom prst="rect">
                    <a:avLst/>
                  </a:prstGeom>
                  <a:noFill/>
                  <a:ln w="9525">
                    <a:noFill/>
                    <a:miter lim="800000"/>
                    <a:headEnd/>
                    <a:tailEnd/>
                  </a:ln>
                  <a:effectLst/>
                </p:spPr>
                <p:txBody>
                  <a:bodyPr>
                    <a:spAutoFit/>
                  </a:bodyPr>
                  <a:lstStyle/>
                  <a:p>
                    <a:r>
                      <a:rPr lang="en-US" sz="1000">
                        <a:latin typeface="Arial" charset="0"/>
                      </a:rPr>
                      <a:t>Key:      UV   =   ultraviolet (0.200-0.400 </a:t>
                    </a:r>
                    <a:r>
                      <a:rPr lang="en-US" sz="1000" i="1">
                        <a:latin typeface="Arial" charset="0"/>
                      </a:rPr>
                      <a:t>µ</a:t>
                    </a:r>
                    <a:r>
                      <a:rPr lang="en-US" sz="1000">
                        <a:latin typeface="Arial" charset="0"/>
                      </a:rPr>
                      <a:t>m) </a:t>
                    </a:r>
                    <a:br>
                      <a:rPr lang="en-US" sz="1000">
                        <a:latin typeface="Arial" charset="0"/>
                      </a:rPr>
                    </a:br>
                    <a:r>
                      <a:rPr lang="en-US" sz="1000">
                        <a:latin typeface="Arial" charset="0"/>
                      </a:rPr>
                      <a:t>             VIS   =   visible (0.400-0.700 </a:t>
                    </a:r>
                    <a:r>
                      <a:rPr lang="en-US" sz="1000" i="1">
                        <a:latin typeface="Arial" charset="0"/>
                      </a:rPr>
                      <a:t>µ</a:t>
                    </a:r>
                    <a:r>
                      <a:rPr lang="en-US" sz="1000">
                        <a:latin typeface="Arial" charset="0"/>
                      </a:rPr>
                      <a:t>m) </a:t>
                    </a:r>
                    <a:br>
                      <a:rPr lang="en-US" sz="1000">
                        <a:latin typeface="Arial" charset="0"/>
                      </a:rPr>
                    </a:br>
                    <a:r>
                      <a:rPr lang="en-US" sz="1000">
                        <a:latin typeface="Arial" charset="0"/>
                      </a:rPr>
                      <a:t>             NIR   =   near infrared (0.700-1.400 </a:t>
                    </a:r>
                    <a:r>
                      <a:rPr lang="en-US" sz="1000" i="1">
                        <a:latin typeface="Arial" charset="0"/>
                      </a:rPr>
                      <a:t>µ</a:t>
                    </a:r>
                    <a:r>
                      <a:rPr lang="en-US" sz="1000">
                        <a:latin typeface="Arial" charset="0"/>
                      </a:rPr>
                      <a:t>m) </a:t>
                    </a:r>
                  </a:p>
                </p:txBody>
              </p:sp>
            </p:grpSp>
          </p:grpSp>
          <p:sp>
            <p:nvSpPr>
              <p:cNvPr id="3097" name="Rectangle 25"/>
              <p:cNvSpPr>
                <a:spLocks noChangeArrowheads="1"/>
              </p:cNvSpPr>
              <p:nvPr/>
            </p:nvSpPr>
            <p:spPr bwMode="auto">
              <a:xfrm>
                <a:off x="0" y="154"/>
                <a:ext cx="4175" cy="2626"/>
              </a:xfrm>
              <a:prstGeom prst="rect">
                <a:avLst/>
              </a:prstGeom>
              <a:noFill/>
              <a:ln w="7">
                <a:solidFill>
                  <a:srgbClr val="A0A0A0"/>
                </a:solidFill>
                <a:miter lim="800000"/>
                <a:headEnd/>
                <a:tailEnd/>
              </a:ln>
              <a:effectLst/>
            </p:spPr>
            <p:txBody>
              <a:bodyPr/>
              <a:lstStyle/>
              <a:p>
                <a:endParaRPr lang="en-US"/>
              </a:p>
            </p:txBody>
          </p:sp>
        </p:grpSp>
        <p:sp>
          <p:nvSpPr>
            <p:cNvPr id="3099" name="Rectangle 27"/>
            <p:cNvSpPr>
              <a:spLocks noChangeArrowheads="1"/>
            </p:cNvSpPr>
            <p:nvPr/>
          </p:nvSpPr>
          <p:spPr bwMode="auto">
            <a:xfrm>
              <a:off x="-3" y="151"/>
              <a:ext cx="4181" cy="2632"/>
            </a:xfrm>
            <a:prstGeom prst="rect">
              <a:avLst/>
            </a:prstGeom>
            <a:noFill/>
            <a:ln w="11112">
              <a:solidFill>
                <a:srgbClr val="A0A0A0"/>
              </a:solidFill>
              <a:miter lim="800000"/>
              <a:headEnd/>
              <a:tailEnd/>
            </a:ln>
            <a:effectLst/>
          </p:spPr>
          <p:txBody>
            <a:bodyPr/>
            <a:lstStyle/>
            <a:p>
              <a:endParaRPr lang="en-US"/>
            </a:p>
          </p:txBody>
        </p:sp>
      </p:grpSp>
      <p:sp>
        <p:nvSpPr>
          <p:cNvPr id="3102" name="Rectangle 30"/>
          <p:cNvSpPr>
            <a:spLocks noGrp="1" noChangeArrowheads="1"/>
          </p:cNvSpPr>
          <p:nvPr>
            <p:ph type="title" idx="4294967295"/>
          </p:nvPr>
        </p:nvSpPr>
        <p:spPr>
          <a:xfrm>
            <a:off x="609600" y="381000"/>
            <a:ext cx="8001000" cy="762000"/>
          </a:xfrm>
          <a:noFill/>
          <a:ln/>
        </p:spPr>
        <p:txBody>
          <a:bodyPr/>
          <a:lstStyle/>
          <a:p>
            <a:r>
              <a:rPr lang="en-US" sz="2400" b="1">
                <a:latin typeface="Verdana" pitchFamily="34" charset="0"/>
              </a:rPr>
              <a:t>WAVELENGTHS OF MOST COMMON LASERS</a:t>
            </a:r>
            <a:r>
              <a:rPr lang="en-US" sz="2400" b="1">
                <a:latin typeface="Impact" pitchFamily="34" charset="0"/>
              </a:rPr>
              <a:t/>
            </a:r>
            <a:br>
              <a:rPr lang="en-US" sz="2400" b="1">
                <a:latin typeface="Impact" pitchFamily="34" charset="0"/>
              </a:rPr>
            </a:br>
            <a:endParaRPr lang="en-US" sz="2400" b="1">
              <a:latin typeface="Impact" pitchFamily="34" charset="0"/>
            </a:endParaRPr>
          </a:p>
        </p:txBody>
      </p:sp>
      <p:sp>
        <p:nvSpPr>
          <p:cNvPr id="3103" name="Text Box 31"/>
          <p:cNvSpPr txBox="1">
            <a:spLocks noChangeArrowheads="1"/>
          </p:cNvSpPr>
          <p:nvPr/>
        </p:nvSpPr>
        <p:spPr bwMode="auto">
          <a:xfrm>
            <a:off x="3048000" y="1143000"/>
            <a:ext cx="1601788" cy="304800"/>
          </a:xfrm>
          <a:prstGeom prst="rect">
            <a:avLst/>
          </a:prstGeom>
          <a:noFill/>
          <a:ln w="9525">
            <a:noFill/>
            <a:miter lim="800000"/>
            <a:headEnd/>
            <a:tailEnd/>
          </a:ln>
          <a:effectLst/>
        </p:spPr>
        <p:txBody>
          <a:bodyPr wrap="none">
            <a:spAutoFit/>
          </a:bodyPr>
          <a:lstStyle/>
          <a:p>
            <a:r>
              <a:rPr lang="en-US" sz="1400" b="1" u="sng">
                <a:latin typeface="Arial" charset="0"/>
              </a:rPr>
              <a:t>Wavelength</a:t>
            </a:r>
            <a:r>
              <a:rPr lang="en-US" sz="1400" b="1" u="sng"/>
              <a:t> (</a:t>
            </a:r>
            <a:r>
              <a:rPr lang="en-US" sz="1400" b="1" u="sng">
                <a:latin typeface="Symbol" pitchFamily="18" charset="2"/>
              </a:rPr>
              <a:t>m</a:t>
            </a:r>
            <a:r>
              <a:rPr lang="en-US" sz="1400" b="1" u="sng">
                <a:latin typeface="Arial" charset="0"/>
              </a:rPr>
              <a:t>m)</a:t>
            </a:r>
            <a:endParaRPr lang="en-US" sz="1400" b="1" u="sng"/>
          </a:p>
        </p:txBody>
      </p:sp>
      <p:sp>
        <p:nvSpPr>
          <p:cNvPr id="3104" name="Text Box 32"/>
          <p:cNvSpPr txBox="1">
            <a:spLocks noChangeArrowheads="1"/>
          </p:cNvSpPr>
          <p:nvPr/>
        </p:nvSpPr>
        <p:spPr bwMode="auto">
          <a:xfrm>
            <a:off x="914400" y="1143000"/>
            <a:ext cx="1119188" cy="304800"/>
          </a:xfrm>
          <a:prstGeom prst="rect">
            <a:avLst/>
          </a:prstGeom>
          <a:noFill/>
          <a:ln w="9525">
            <a:noFill/>
            <a:miter lim="800000"/>
            <a:headEnd/>
            <a:tailEnd/>
          </a:ln>
          <a:effectLst/>
        </p:spPr>
        <p:txBody>
          <a:bodyPr wrap="none">
            <a:spAutoFit/>
          </a:bodyPr>
          <a:lstStyle/>
          <a:p>
            <a:r>
              <a:rPr lang="en-US" sz="1400" b="1" u="sng">
                <a:latin typeface="Arial" charset="0"/>
              </a:rPr>
              <a:t>Laser Type</a:t>
            </a:r>
            <a:endParaRPr lang="en-US" sz="1400" b="1" u="sng"/>
          </a:p>
        </p:txBody>
      </p:sp>
      <p:grpSp>
        <p:nvGrpSpPr>
          <p:cNvPr id="3110" name="Group 38"/>
          <p:cNvGrpSpPr>
            <a:grpSpLocks/>
          </p:cNvGrpSpPr>
          <p:nvPr/>
        </p:nvGrpSpPr>
        <p:grpSpPr bwMode="auto">
          <a:xfrm>
            <a:off x="914400" y="2154238"/>
            <a:ext cx="7315200" cy="2484437"/>
            <a:chOff x="0" y="0"/>
            <a:chExt cx="4608" cy="1565"/>
          </a:xfrm>
        </p:grpSpPr>
        <p:sp>
          <p:nvSpPr>
            <p:cNvPr id="3105" name="Rectangle 33"/>
            <p:cNvSpPr>
              <a:spLocks noChangeArrowheads="1"/>
            </p:cNvSpPr>
            <p:nvPr/>
          </p:nvSpPr>
          <p:spPr bwMode="auto">
            <a:xfrm>
              <a:off x="0" y="0"/>
              <a:ext cx="4608" cy="0"/>
            </a:xfrm>
            <a:prstGeom prst="rect">
              <a:avLst/>
            </a:prstGeom>
            <a:noFill/>
            <a:ln w="9525">
              <a:noFill/>
              <a:miter lim="800000"/>
              <a:headEnd/>
              <a:tailEnd/>
            </a:ln>
            <a:effectLst/>
          </p:spPr>
          <p:txBody>
            <a:bodyPr>
              <a:spAutoFit/>
            </a:bodyPr>
            <a:lstStyle/>
            <a:p>
              <a:endParaRPr lang="en-US"/>
            </a:p>
          </p:txBody>
        </p:sp>
        <p:grpSp>
          <p:nvGrpSpPr>
            <p:cNvPr id="3109" name="Group 37"/>
            <p:cNvGrpSpPr>
              <a:grpSpLocks/>
            </p:cNvGrpSpPr>
            <p:nvPr/>
          </p:nvGrpSpPr>
          <p:grpSpPr bwMode="auto">
            <a:xfrm>
              <a:off x="0" y="0"/>
              <a:ext cx="3600" cy="1565"/>
              <a:chOff x="0" y="0"/>
              <a:chExt cx="3600" cy="1565"/>
            </a:xfrm>
          </p:grpSpPr>
          <p:sp>
            <p:nvSpPr>
              <p:cNvPr id="3106" name="Rectangle 34"/>
              <p:cNvSpPr>
                <a:spLocks noChangeArrowheads="1"/>
              </p:cNvSpPr>
              <p:nvPr/>
            </p:nvSpPr>
            <p:spPr bwMode="auto">
              <a:xfrm>
                <a:off x="0" y="0"/>
                <a:ext cx="3600" cy="0"/>
              </a:xfrm>
              <a:prstGeom prst="rect">
                <a:avLst/>
              </a:prstGeom>
              <a:noFill/>
              <a:ln w="9525">
                <a:noFill/>
                <a:miter lim="800000"/>
                <a:headEnd/>
                <a:tailEnd/>
              </a:ln>
              <a:effectLst/>
            </p:spPr>
            <p:txBody>
              <a:bodyPr>
                <a:spAutoFit/>
              </a:bodyPr>
              <a:lstStyle/>
              <a:p>
                <a:endParaRPr lang="en-US"/>
              </a:p>
            </p:txBody>
          </p:sp>
          <p:sp>
            <p:nvSpPr>
              <p:cNvPr id="3107" name="Rectangle 35"/>
              <p:cNvSpPr>
                <a:spLocks noChangeArrowheads="1"/>
              </p:cNvSpPr>
              <p:nvPr/>
            </p:nvSpPr>
            <p:spPr bwMode="auto">
              <a:xfrm>
                <a:off x="0" y="0"/>
                <a:ext cx="2686" cy="1565"/>
              </a:xfrm>
              <a:prstGeom prst="rect">
                <a:avLst/>
              </a:prstGeom>
              <a:noFill/>
              <a:ln w="9525">
                <a:noFill/>
                <a:miter lim="800000"/>
                <a:headEnd/>
                <a:tailEnd/>
              </a:ln>
              <a:effectLst/>
            </p:spPr>
            <p:txBody>
              <a:bodyPr/>
              <a:lstStyle/>
              <a:p>
                <a:pPr algn="ctr"/>
                <a:r>
                  <a:rPr lang="en-US"/>
                  <a:t>  </a:t>
                </a:r>
                <a:r>
                  <a:rPr lang="en-US" sz="15700"/>
                  <a:t> </a:t>
                </a:r>
                <a:r>
                  <a:rPr lang="en-US"/>
                  <a:t>                                             </a:t>
                </a:r>
              </a:p>
            </p:txBody>
          </p:sp>
        </p:grpSp>
      </p:grpSp>
      <p:pic>
        <p:nvPicPr>
          <p:cNvPr id="3108" name="Picture 36" descr="wavelength diagram"/>
          <p:cNvPicPr>
            <a:picLocks noChangeAspect="1" noChangeArrowheads="1"/>
          </p:cNvPicPr>
          <p:nvPr/>
        </p:nvPicPr>
        <p:blipFill>
          <a:blip r:embed="rId2" cstate="print"/>
          <a:srcRect/>
          <a:stretch>
            <a:fillRect/>
          </a:stretch>
        </p:blipFill>
        <p:spPr bwMode="auto">
          <a:xfrm>
            <a:off x="5410200" y="4572000"/>
            <a:ext cx="2286000" cy="1600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fld id="{0622A1A3-1B03-4612-BF32-66F5279F07E7}" type="slidenum">
              <a:rPr lang="en-US"/>
              <a:pPr/>
              <a:t>11</a:t>
            </a:fld>
            <a:endParaRPr lang="en-US"/>
          </a:p>
        </p:txBody>
      </p:sp>
      <p:sp>
        <p:nvSpPr>
          <p:cNvPr id="17410" name="Rectangle 2"/>
          <p:cNvSpPr>
            <a:spLocks noGrp="1" noChangeArrowheads="1"/>
          </p:cNvSpPr>
          <p:nvPr>
            <p:ph type="title"/>
          </p:nvPr>
        </p:nvSpPr>
        <p:spPr>
          <a:xfrm>
            <a:off x="304800" y="0"/>
            <a:ext cx="4572000" cy="457200"/>
          </a:xfrm>
        </p:spPr>
        <p:txBody>
          <a:bodyPr/>
          <a:lstStyle/>
          <a:p>
            <a:r>
              <a:rPr lang="en-US" sz="3200" b="1">
                <a:latin typeface="Arial" charset="0"/>
              </a:rPr>
              <a:t>Laser Output</a:t>
            </a:r>
          </a:p>
        </p:txBody>
      </p:sp>
      <p:grpSp>
        <p:nvGrpSpPr>
          <p:cNvPr id="17427" name="Group 19"/>
          <p:cNvGrpSpPr>
            <a:grpSpLocks/>
          </p:cNvGrpSpPr>
          <p:nvPr/>
        </p:nvGrpSpPr>
        <p:grpSpPr bwMode="auto">
          <a:xfrm>
            <a:off x="304800" y="457200"/>
            <a:ext cx="8610600" cy="4343400"/>
            <a:chOff x="-3" y="-3"/>
            <a:chExt cx="5766" cy="1619"/>
          </a:xfrm>
        </p:grpSpPr>
        <p:grpSp>
          <p:nvGrpSpPr>
            <p:cNvPr id="17425" name="Group 17"/>
            <p:cNvGrpSpPr>
              <a:grpSpLocks/>
            </p:cNvGrpSpPr>
            <p:nvPr/>
          </p:nvGrpSpPr>
          <p:grpSpPr bwMode="auto">
            <a:xfrm>
              <a:off x="0" y="0"/>
              <a:ext cx="5760" cy="1613"/>
              <a:chOff x="0" y="0"/>
              <a:chExt cx="5760" cy="1613"/>
            </a:xfrm>
          </p:grpSpPr>
          <p:grpSp>
            <p:nvGrpSpPr>
              <p:cNvPr id="17418" name="Group 10"/>
              <p:cNvGrpSpPr>
                <a:grpSpLocks/>
              </p:cNvGrpSpPr>
              <p:nvPr/>
            </p:nvGrpSpPr>
            <p:grpSpPr bwMode="auto">
              <a:xfrm>
                <a:off x="0" y="0"/>
                <a:ext cx="2880" cy="173"/>
                <a:chOff x="0" y="0"/>
                <a:chExt cx="2880" cy="173"/>
              </a:xfrm>
            </p:grpSpPr>
            <p:sp>
              <p:nvSpPr>
                <p:cNvPr id="17411" name="Rectangle 3"/>
                <p:cNvSpPr>
                  <a:spLocks noChangeArrowheads="1"/>
                </p:cNvSpPr>
                <p:nvPr/>
              </p:nvSpPr>
              <p:spPr bwMode="auto">
                <a:xfrm>
                  <a:off x="0" y="0"/>
                  <a:ext cx="2880" cy="173"/>
                </a:xfrm>
                <a:prstGeom prst="rect">
                  <a:avLst/>
                </a:prstGeom>
                <a:noFill/>
                <a:ln w="9525">
                  <a:noFill/>
                  <a:miter lim="800000"/>
                  <a:headEnd/>
                  <a:tailEnd/>
                </a:ln>
                <a:effectLst/>
              </p:spPr>
              <p:txBody>
                <a:bodyPr anchor="ctr"/>
                <a:lstStyle/>
                <a:p>
                  <a:pPr algn="ctr"/>
                  <a:r>
                    <a:rPr lang="en-US" sz="1800" b="1">
                      <a:latin typeface="Tahoma" pitchFamily="34" charset="0"/>
                      <a:cs typeface="Arial" charset="0"/>
                    </a:rPr>
                    <a:t>Continuous Output (CW)</a:t>
                  </a:r>
                  <a:endParaRPr lang="en-US" sz="1800" b="1">
                    <a:latin typeface="Tahoma" pitchFamily="34" charset="0"/>
                  </a:endParaRPr>
                </a:p>
              </p:txBody>
            </p:sp>
            <p:sp>
              <p:nvSpPr>
                <p:cNvPr id="17417" name="Rectangle 9"/>
                <p:cNvSpPr>
                  <a:spLocks noChangeArrowheads="1"/>
                </p:cNvSpPr>
                <p:nvPr/>
              </p:nvSpPr>
              <p:spPr bwMode="auto">
                <a:xfrm>
                  <a:off x="0" y="0"/>
                  <a:ext cx="2880" cy="173"/>
                </a:xfrm>
                <a:prstGeom prst="rect">
                  <a:avLst/>
                </a:prstGeom>
                <a:noFill/>
                <a:ln w="7">
                  <a:solidFill>
                    <a:srgbClr val="A0A0A0"/>
                  </a:solidFill>
                  <a:miter lim="800000"/>
                  <a:headEnd/>
                  <a:tailEnd/>
                </a:ln>
                <a:effectLst/>
              </p:spPr>
              <p:txBody>
                <a:bodyPr/>
                <a:lstStyle/>
                <a:p>
                  <a:endParaRPr lang="en-US"/>
                </a:p>
              </p:txBody>
            </p:sp>
          </p:grpSp>
          <p:grpSp>
            <p:nvGrpSpPr>
              <p:cNvPr id="17420" name="Group 12"/>
              <p:cNvGrpSpPr>
                <a:grpSpLocks/>
              </p:cNvGrpSpPr>
              <p:nvPr/>
            </p:nvGrpSpPr>
            <p:grpSpPr bwMode="auto">
              <a:xfrm>
                <a:off x="2880" y="0"/>
                <a:ext cx="2880" cy="173"/>
                <a:chOff x="2880" y="0"/>
                <a:chExt cx="2880" cy="173"/>
              </a:xfrm>
            </p:grpSpPr>
            <p:sp>
              <p:nvSpPr>
                <p:cNvPr id="17412" name="Rectangle 4"/>
                <p:cNvSpPr>
                  <a:spLocks noChangeArrowheads="1"/>
                </p:cNvSpPr>
                <p:nvPr/>
              </p:nvSpPr>
              <p:spPr bwMode="auto">
                <a:xfrm>
                  <a:off x="2880" y="0"/>
                  <a:ext cx="2880" cy="173"/>
                </a:xfrm>
                <a:prstGeom prst="rect">
                  <a:avLst/>
                </a:prstGeom>
                <a:noFill/>
                <a:ln w="9525">
                  <a:noFill/>
                  <a:miter lim="800000"/>
                  <a:headEnd/>
                  <a:tailEnd/>
                </a:ln>
                <a:effectLst/>
              </p:spPr>
              <p:txBody>
                <a:bodyPr anchor="ctr"/>
                <a:lstStyle/>
                <a:p>
                  <a:pPr algn="ctr"/>
                  <a:r>
                    <a:rPr lang="en-US" sz="1800" b="1">
                      <a:latin typeface="Tahoma" pitchFamily="34" charset="0"/>
                      <a:cs typeface="Arial" charset="0"/>
                    </a:rPr>
                    <a:t>Pulsed Output (P)</a:t>
                  </a:r>
                  <a:endParaRPr lang="en-US" sz="1800">
                    <a:latin typeface="Tahoma" pitchFamily="34" charset="0"/>
                  </a:endParaRPr>
                </a:p>
              </p:txBody>
            </p:sp>
            <p:sp>
              <p:nvSpPr>
                <p:cNvPr id="17419" name="Rectangle 11"/>
                <p:cNvSpPr>
                  <a:spLocks noChangeArrowheads="1"/>
                </p:cNvSpPr>
                <p:nvPr/>
              </p:nvSpPr>
              <p:spPr bwMode="auto">
                <a:xfrm>
                  <a:off x="2880" y="0"/>
                  <a:ext cx="2880" cy="173"/>
                </a:xfrm>
                <a:prstGeom prst="rect">
                  <a:avLst/>
                </a:prstGeom>
                <a:noFill/>
                <a:ln w="7">
                  <a:solidFill>
                    <a:srgbClr val="A0A0A0"/>
                  </a:solidFill>
                  <a:miter lim="800000"/>
                  <a:headEnd/>
                  <a:tailEnd/>
                </a:ln>
                <a:effectLst/>
              </p:spPr>
              <p:txBody>
                <a:bodyPr/>
                <a:lstStyle/>
                <a:p>
                  <a:endParaRPr lang="en-US"/>
                </a:p>
              </p:txBody>
            </p:sp>
          </p:grpSp>
          <p:grpSp>
            <p:nvGrpSpPr>
              <p:cNvPr id="17422" name="Group 14"/>
              <p:cNvGrpSpPr>
                <a:grpSpLocks/>
              </p:cNvGrpSpPr>
              <p:nvPr/>
            </p:nvGrpSpPr>
            <p:grpSpPr bwMode="auto">
              <a:xfrm>
                <a:off x="0" y="173"/>
                <a:ext cx="2880" cy="1440"/>
                <a:chOff x="0" y="173"/>
                <a:chExt cx="2880" cy="1440"/>
              </a:xfrm>
            </p:grpSpPr>
            <p:sp>
              <p:nvSpPr>
                <p:cNvPr id="17413" name="Rectangle 5"/>
                <p:cNvSpPr>
                  <a:spLocks noChangeArrowheads="1"/>
                </p:cNvSpPr>
                <p:nvPr/>
              </p:nvSpPr>
              <p:spPr bwMode="auto">
                <a:xfrm>
                  <a:off x="0" y="173"/>
                  <a:ext cx="2880" cy="1440"/>
                </a:xfrm>
                <a:prstGeom prst="rect">
                  <a:avLst/>
                </a:prstGeom>
                <a:noFill/>
                <a:ln w="9525">
                  <a:noFill/>
                  <a:miter lim="800000"/>
                  <a:headEnd/>
                  <a:tailEnd/>
                </a:ln>
                <a:effectLst/>
              </p:spPr>
              <p:txBody>
                <a:bodyPr anchor="ctr"/>
                <a:lstStyle/>
                <a:p>
                  <a:r>
                    <a:rPr lang="en-US" sz="1200">
                      <a:latin typeface="Arial" charset="0"/>
                      <a:cs typeface="Arial" charset="0"/>
                    </a:rPr>
                    <a:t>                       </a:t>
                  </a:r>
                </a:p>
              </p:txBody>
            </p:sp>
            <p:sp>
              <p:nvSpPr>
                <p:cNvPr id="17421" name="Rectangle 13"/>
                <p:cNvSpPr>
                  <a:spLocks noChangeArrowheads="1"/>
                </p:cNvSpPr>
                <p:nvPr/>
              </p:nvSpPr>
              <p:spPr bwMode="auto">
                <a:xfrm>
                  <a:off x="0" y="173"/>
                  <a:ext cx="2880" cy="1440"/>
                </a:xfrm>
                <a:prstGeom prst="rect">
                  <a:avLst/>
                </a:prstGeom>
                <a:noFill/>
                <a:ln w="7">
                  <a:solidFill>
                    <a:srgbClr val="A0A0A0"/>
                  </a:solidFill>
                  <a:miter lim="800000"/>
                  <a:headEnd/>
                  <a:tailEnd/>
                </a:ln>
                <a:effectLst/>
              </p:spPr>
              <p:txBody>
                <a:bodyPr/>
                <a:lstStyle/>
                <a:p>
                  <a:endParaRPr lang="en-US"/>
                </a:p>
              </p:txBody>
            </p:sp>
          </p:grpSp>
          <p:grpSp>
            <p:nvGrpSpPr>
              <p:cNvPr id="17424" name="Group 16"/>
              <p:cNvGrpSpPr>
                <a:grpSpLocks/>
              </p:cNvGrpSpPr>
              <p:nvPr/>
            </p:nvGrpSpPr>
            <p:grpSpPr bwMode="auto">
              <a:xfrm>
                <a:off x="2880" y="173"/>
                <a:ext cx="2880" cy="1440"/>
                <a:chOff x="2880" y="173"/>
                <a:chExt cx="2880" cy="1440"/>
              </a:xfrm>
            </p:grpSpPr>
            <p:sp>
              <p:nvSpPr>
                <p:cNvPr id="17415" name="Rectangle 7"/>
                <p:cNvSpPr>
                  <a:spLocks noChangeArrowheads="1"/>
                </p:cNvSpPr>
                <p:nvPr/>
              </p:nvSpPr>
              <p:spPr bwMode="auto">
                <a:xfrm>
                  <a:off x="2880" y="173"/>
                  <a:ext cx="2880" cy="1440"/>
                </a:xfrm>
                <a:prstGeom prst="rect">
                  <a:avLst/>
                </a:prstGeom>
                <a:noFill/>
                <a:ln w="9525">
                  <a:noFill/>
                  <a:miter lim="800000"/>
                  <a:headEnd/>
                  <a:tailEnd/>
                </a:ln>
                <a:effectLst/>
              </p:spPr>
              <p:txBody>
                <a:bodyPr anchor="ctr"/>
                <a:lstStyle/>
                <a:p>
                  <a:endParaRPr lang="en-US" sz="1200">
                    <a:latin typeface="Arial" charset="0"/>
                    <a:cs typeface="Arial" charset="0"/>
                  </a:endParaRPr>
                </a:p>
              </p:txBody>
            </p:sp>
            <p:sp>
              <p:nvSpPr>
                <p:cNvPr id="17423" name="Rectangle 15"/>
                <p:cNvSpPr>
                  <a:spLocks noChangeArrowheads="1"/>
                </p:cNvSpPr>
                <p:nvPr/>
              </p:nvSpPr>
              <p:spPr bwMode="auto">
                <a:xfrm>
                  <a:off x="2880" y="173"/>
                  <a:ext cx="2880" cy="1440"/>
                </a:xfrm>
                <a:prstGeom prst="rect">
                  <a:avLst/>
                </a:prstGeom>
                <a:noFill/>
                <a:ln w="7">
                  <a:solidFill>
                    <a:srgbClr val="A0A0A0"/>
                  </a:solidFill>
                  <a:miter lim="800000"/>
                  <a:headEnd/>
                  <a:tailEnd/>
                </a:ln>
                <a:effectLst/>
              </p:spPr>
              <p:txBody>
                <a:bodyPr/>
                <a:lstStyle/>
                <a:p>
                  <a:endParaRPr lang="en-US"/>
                </a:p>
              </p:txBody>
            </p:sp>
          </p:grpSp>
        </p:grpSp>
        <p:sp>
          <p:nvSpPr>
            <p:cNvPr id="17426" name="Rectangle 18"/>
            <p:cNvSpPr>
              <a:spLocks noChangeArrowheads="1"/>
            </p:cNvSpPr>
            <p:nvPr/>
          </p:nvSpPr>
          <p:spPr bwMode="auto">
            <a:xfrm>
              <a:off x="-3" y="-3"/>
              <a:ext cx="5766" cy="1619"/>
            </a:xfrm>
            <a:prstGeom prst="rect">
              <a:avLst/>
            </a:prstGeom>
            <a:noFill/>
            <a:ln w="11112">
              <a:solidFill>
                <a:srgbClr val="A0A0A0"/>
              </a:solidFill>
              <a:miter lim="800000"/>
              <a:headEnd/>
              <a:tailEnd/>
            </a:ln>
            <a:effectLst/>
          </p:spPr>
          <p:txBody>
            <a:bodyPr/>
            <a:lstStyle/>
            <a:p>
              <a:endParaRPr lang="en-US"/>
            </a:p>
          </p:txBody>
        </p:sp>
      </p:grpSp>
      <p:sp>
        <p:nvSpPr>
          <p:cNvPr id="17428" name="Text Box 20"/>
          <p:cNvSpPr txBox="1">
            <a:spLocks noChangeArrowheads="1"/>
          </p:cNvSpPr>
          <p:nvPr/>
        </p:nvSpPr>
        <p:spPr bwMode="auto">
          <a:xfrm>
            <a:off x="381000" y="5064125"/>
            <a:ext cx="8382000" cy="1793875"/>
          </a:xfrm>
          <a:prstGeom prst="rect">
            <a:avLst/>
          </a:prstGeom>
          <a:noFill/>
          <a:ln w="9525">
            <a:noFill/>
            <a:miter lim="800000"/>
            <a:headEnd/>
            <a:tailEnd/>
          </a:ln>
          <a:effectLst/>
        </p:spPr>
        <p:txBody>
          <a:bodyPr>
            <a:spAutoFit/>
          </a:bodyPr>
          <a:lstStyle/>
          <a:p>
            <a:pPr>
              <a:spcBef>
                <a:spcPct val="50000"/>
              </a:spcBef>
            </a:pPr>
            <a:r>
              <a:rPr lang="en-US" sz="1400" i="1">
                <a:latin typeface="Arial" charset="0"/>
              </a:rPr>
              <a:t>watt (W) -  </a:t>
            </a:r>
            <a:r>
              <a:rPr lang="en-US" sz="1400">
                <a:latin typeface="Arial" charset="0"/>
              </a:rPr>
              <a:t>Unit of power or radiant flux (1 watt = 1 joule per second).</a:t>
            </a:r>
          </a:p>
          <a:p>
            <a:pPr>
              <a:spcBef>
                <a:spcPct val="50000"/>
              </a:spcBef>
            </a:pPr>
            <a:r>
              <a:rPr lang="en-US" sz="1400" i="1">
                <a:latin typeface="Arial" charset="0"/>
              </a:rPr>
              <a:t>Joule (J) - </a:t>
            </a:r>
            <a:r>
              <a:rPr lang="en-US" sz="1400">
                <a:latin typeface="Arial" charset="0"/>
              </a:rPr>
              <a:t>A unit of energy </a:t>
            </a:r>
          </a:p>
          <a:p>
            <a:pPr>
              <a:spcBef>
                <a:spcPct val="50000"/>
              </a:spcBef>
            </a:pPr>
            <a:r>
              <a:rPr lang="en-US" sz="1400">
                <a:latin typeface="Arial" charset="0"/>
              </a:rPr>
              <a:t>Energy (Q) The capacity for doing work. Energy content is commonly used to characterize the output from pulsed lasers and is generally expressed in Joules (J).</a:t>
            </a:r>
          </a:p>
          <a:p>
            <a:pPr>
              <a:spcBef>
                <a:spcPct val="50000"/>
              </a:spcBef>
            </a:pPr>
            <a:r>
              <a:rPr lang="en-US" sz="1400" i="1">
                <a:latin typeface="Arial" charset="0"/>
              </a:rPr>
              <a:t>Irradiance (E) - </a:t>
            </a:r>
            <a:r>
              <a:rPr lang="en-US" sz="1400">
                <a:latin typeface="Arial" charset="0"/>
              </a:rPr>
              <a:t>Power per unit area, expressed in watts per square centimeter.</a:t>
            </a:r>
          </a:p>
          <a:p>
            <a:pPr>
              <a:spcBef>
                <a:spcPct val="50000"/>
              </a:spcBef>
            </a:pPr>
            <a:endParaRPr lang="en-US" sz="1400">
              <a:latin typeface="Arial" charset="0"/>
            </a:endParaRPr>
          </a:p>
        </p:txBody>
      </p:sp>
      <p:grpSp>
        <p:nvGrpSpPr>
          <p:cNvPr id="17444" name="Group 36"/>
          <p:cNvGrpSpPr>
            <a:grpSpLocks/>
          </p:cNvGrpSpPr>
          <p:nvPr/>
        </p:nvGrpSpPr>
        <p:grpSpPr bwMode="auto">
          <a:xfrm>
            <a:off x="304800" y="1371600"/>
            <a:ext cx="3581400" cy="3429000"/>
            <a:chOff x="192" y="864"/>
            <a:chExt cx="2256" cy="2160"/>
          </a:xfrm>
        </p:grpSpPr>
        <p:sp>
          <p:nvSpPr>
            <p:cNvPr id="17429" name="Line 21"/>
            <p:cNvSpPr>
              <a:spLocks noChangeShapeType="1"/>
            </p:cNvSpPr>
            <p:nvPr/>
          </p:nvSpPr>
          <p:spPr bwMode="auto">
            <a:xfrm>
              <a:off x="528" y="864"/>
              <a:ext cx="0" cy="1920"/>
            </a:xfrm>
            <a:prstGeom prst="line">
              <a:avLst/>
            </a:prstGeom>
            <a:noFill/>
            <a:ln w="38100">
              <a:solidFill>
                <a:schemeClr val="tx1"/>
              </a:solidFill>
              <a:round/>
              <a:headEnd/>
              <a:tailEnd/>
            </a:ln>
            <a:effectLst/>
          </p:spPr>
          <p:txBody>
            <a:bodyPr wrap="none"/>
            <a:lstStyle/>
            <a:p>
              <a:endParaRPr lang="en-US"/>
            </a:p>
          </p:txBody>
        </p:sp>
        <p:sp>
          <p:nvSpPr>
            <p:cNvPr id="17430" name="Text Box 22"/>
            <p:cNvSpPr txBox="1">
              <a:spLocks noChangeArrowheads="1"/>
            </p:cNvSpPr>
            <p:nvPr/>
          </p:nvSpPr>
          <p:spPr bwMode="auto">
            <a:xfrm rot="16200000">
              <a:off x="-504" y="1608"/>
              <a:ext cx="1680" cy="288"/>
            </a:xfrm>
            <a:prstGeom prst="rect">
              <a:avLst/>
            </a:prstGeom>
            <a:noFill/>
            <a:ln w="9525">
              <a:noFill/>
              <a:miter lim="800000"/>
              <a:headEnd/>
              <a:tailEnd/>
            </a:ln>
            <a:effectLst/>
          </p:spPr>
          <p:txBody>
            <a:bodyPr>
              <a:spAutoFit/>
            </a:bodyPr>
            <a:lstStyle/>
            <a:p>
              <a:pPr>
                <a:spcBef>
                  <a:spcPct val="50000"/>
                </a:spcBef>
              </a:pPr>
              <a:r>
                <a:rPr lang="en-US" b="1">
                  <a:latin typeface="Arial" charset="0"/>
                </a:rPr>
                <a:t>Energy (Watts)</a:t>
              </a:r>
            </a:p>
          </p:txBody>
        </p:sp>
        <p:sp>
          <p:nvSpPr>
            <p:cNvPr id="17431" name="Line 23"/>
            <p:cNvSpPr>
              <a:spLocks noChangeShapeType="1"/>
            </p:cNvSpPr>
            <p:nvPr/>
          </p:nvSpPr>
          <p:spPr bwMode="auto">
            <a:xfrm>
              <a:off x="528" y="2784"/>
              <a:ext cx="1920" cy="0"/>
            </a:xfrm>
            <a:prstGeom prst="line">
              <a:avLst/>
            </a:prstGeom>
            <a:noFill/>
            <a:ln w="38100">
              <a:solidFill>
                <a:schemeClr val="tx1"/>
              </a:solidFill>
              <a:round/>
              <a:headEnd/>
              <a:tailEnd/>
            </a:ln>
            <a:effectLst/>
          </p:spPr>
          <p:txBody>
            <a:bodyPr wrap="none"/>
            <a:lstStyle/>
            <a:p>
              <a:endParaRPr lang="en-US"/>
            </a:p>
          </p:txBody>
        </p:sp>
        <p:sp>
          <p:nvSpPr>
            <p:cNvPr id="17432" name="Text Box 24"/>
            <p:cNvSpPr txBox="1">
              <a:spLocks noChangeArrowheads="1"/>
            </p:cNvSpPr>
            <p:nvPr/>
          </p:nvSpPr>
          <p:spPr bwMode="auto">
            <a:xfrm>
              <a:off x="1104" y="2736"/>
              <a:ext cx="1248" cy="288"/>
            </a:xfrm>
            <a:prstGeom prst="rect">
              <a:avLst/>
            </a:prstGeom>
            <a:noFill/>
            <a:ln w="9525">
              <a:noFill/>
              <a:miter lim="800000"/>
              <a:headEnd/>
              <a:tailEnd/>
            </a:ln>
            <a:effectLst/>
          </p:spPr>
          <p:txBody>
            <a:bodyPr>
              <a:spAutoFit/>
            </a:bodyPr>
            <a:lstStyle/>
            <a:p>
              <a:pPr>
                <a:spcBef>
                  <a:spcPct val="50000"/>
                </a:spcBef>
              </a:pPr>
              <a:r>
                <a:rPr lang="en-US" b="1">
                  <a:latin typeface="Arial" charset="0"/>
                </a:rPr>
                <a:t>Time</a:t>
              </a:r>
            </a:p>
          </p:txBody>
        </p:sp>
        <p:sp>
          <p:nvSpPr>
            <p:cNvPr id="17433" name="Line 25"/>
            <p:cNvSpPr>
              <a:spLocks noChangeShapeType="1"/>
            </p:cNvSpPr>
            <p:nvPr/>
          </p:nvSpPr>
          <p:spPr bwMode="auto">
            <a:xfrm>
              <a:off x="528" y="1680"/>
              <a:ext cx="1776" cy="0"/>
            </a:xfrm>
            <a:prstGeom prst="line">
              <a:avLst/>
            </a:prstGeom>
            <a:noFill/>
            <a:ln w="38100">
              <a:solidFill>
                <a:srgbClr val="FFFF00"/>
              </a:solidFill>
              <a:round/>
              <a:headEnd/>
              <a:tailEnd/>
            </a:ln>
            <a:effectLst/>
          </p:spPr>
          <p:txBody>
            <a:bodyPr wrap="none"/>
            <a:lstStyle/>
            <a:p>
              <a:endParaRPr lang="en-US"/>
            </a:p>
          </p:txBody>
        </p:sp>
      </p:grpSp>
      <p:grpSp>
        <p:nvGrpSpPr>
          <p:cNvPr id="17445" name="Group 37"/>
          <p:cNvGrpSpPr>
            <a:grpSpLocks/>
          </p:cNvGrpSpPr>
          <p:nvPr/>
        </p:nvGrpSpPr>
        <p:grpSpPr bwMode="auto">
          <a:xfrm>
            <a:off x="4648200" y="1371600"/>
            <a:ext cx="3657600" cy="3048000"/>
            <a:chOff x="2928" y="864"/>
            <a:chExt cx="2304" cy="1920"/>
          </a:xfrm>
        </p:grpSpPr>
        <p:sp>
          <p:nvSpPr>
            <p:cNvPr id="17434" name="Text Box 26"/>
            <p:cNvSpPr txBox="1">
              <a:spLocks noChangeArrowheads="1"/>
            </p:cNvSpPr>
            <p:nvPr/>
          </p:nvSpPr>
          <p:spPr bwMode="auto">
            <a:xfrm rot="16200000">
              <a:off x="2232" y="1608"/>
              <a:ext cx="1680" cy="288"/>
            </a:xfrm>
            <a:prstGeom prst="rect">
              <a:avLst/>
            </a:prstGeom>
            <a:noFill/>
            <a:ln w="9525">
              <a:noFill/>
              <a:miter lim="800000"/>
              <a:headEnd/>
              <a:tailEnd/>
            </a:ln>
            <a:effectLst/>
          </p:spPr>
          <p:txBody>
            <a:bodyPr>
              <a:spAutoFit/>
            </a:bodyPr>
            <a:lstStyle/>
            <a:p>
              <a:pPr>
                <a:spcBef>
                  <a:spcPct val="50000"/>
                </a:spcBef>
              </a:pPr>
              <a:r>
                <a:rPr lang="en-US" b="1">
                  <a:latin typeface="Arial" charset="0"/>
                </a:rPr>
                <a:t>Energy (Joules)</a:t>
              </a:r>
            </a:p>
          </p:txBody>
        </p:sp>
        <p:sp>
          <p:nvSpPr>
            <p:cNvPr id="17435" name="Line 27"/>
            <p:cNvSpPr>
              <a:spLocks noChangeShapeType="1"/>
            </p:cNvSpPr>
            <p:nvPr/>
          </p:nvSpPr>
          <p:spPr bwMode="auto">
            <a:xfrm>
              <a:off x="3312" y="864"/>
              <a:ext cx="0" cy="1920"/>
            </a:xfrm>
            <a:prstGeom prst="line">
              <a:avLst/>
            </a:prstGeom>
            <a:noFill/>
            <a:ln w="38100">
              <a:solidFill>
                <a:schemeClr val="tx1"/>
              </a:solidFill>
              <a:round/>
              <a:headEnd/>
              <a:tailEnd/>
            </a:ln>
            <a:effectLst/>
          </p:spPr>
          <p:txBody>
            <a:bodyPr wrap="none"/>
            <a:lstStyle/>
            <a:p>
              <a:endParaRPr lang="en-US"/>
            </a:p>
          </p:txBody>
        </p:sp>
        <p:sp>
          <p:nvSpPr>
            <p:cNvPr id="17436" name="Line 28"/>
            <p:cNvSpPr>
              <a:spLocks noChangeShapeType="1"/>
            </p:cNvSpPr>
            <p:nvPr/>
          </p:nvSpPr>
          <p:spPr bwMode="auto">
            <a:xfrm>
              <a:off x="3312" y="2784"/>
              <a:ext cx="1920" cy="0"/>
            </a:xfrm>
            <a:prstGeom prst="line">
              <a:avLst/>
            </a:prstGeom>
            <a:noFill/>
            <a:ln w="38100">
              <a:solidFill>
                <a:schemeClr val="tx1"/>
              </a:solidFill>
              <a:round/>
              <a:headEnd/>
              <a:tailEnd/>
            </a:ln>
            <a:effectLst/>
          </p:spPr>
          <p:txBody>
            <a:bodyPr wrap="none"/>
            <a:lstStyle/>
            <a:p>
              <a:endParaRPr lang="en-US"/>
            </a:p>
          </p:txBody>
        </p:sp>
        <p:sp>
          <p:nvSpPr>
            <p:cNvPr id="17437" name="Line 29"/>
            <p:cNvSpPr>
              <a:spLocks noChangeShapeType="1"/>
            </p:cNvSpPr>
            <p:nvPr/>
          </p:nvSpPr>
          <p:spPr bwMode="auto">
            <a:xfrm>
              <a:off x="3936" y="1728"/>
              <a:ext cx="0" cy="1056"/>
            </a:xfrm>
            <a:prstGeom prst="line">
              <a:avLst/>
            </a:prstGeom>
            <a:noFill/>
            <a:ln w="38100">
              <a:solidFill>
                <a:srgbClr val="FFFF00"/>
              </a:solidFill>
              <a:round/>
              <a:headEnd/>
              <a:tailEnd/>
            </a:ln>
            <a:effectLst/>
          </p:spPr>
          <p:txBody>
            <a:bodyPr wrap="none"/>
            <a:lstStyle/>
            <a:p>
              <a:endParaRPr lang="en-US"/>
            </a:p>
          </p:txBody>
        </p:sp>
        <p:sp>
          <p:nvSpPr>
            <p:cNvPr id="17438" name="Line 30"/>
            <p:cNvSpPr>
              <a:spLocks noChangeShapeType="1"/>
            </p:cNvSpPr>
            <p:nvPr/>
          </p:nvSpPr>
          <p:spPr bwMode="auto">
            <a:xfrm>
              <a:off x="4224" y="1728"/>
              <a:ext cx="0" cy="1056"/>
            </a:xfrm>
            <a:prstGeom prst="line">
              <a:avLst/>
            </a:prstGeom>
            <a:noFill/>
            <a:ln w="38100">
              <a:solidFill>
                <a:srgbClr val="FFFF00"/>
              </a:solidFill>
              <a:round/>
              <a:headEnd/>
              <a:tailEnd/>
            </a:ln>
            <a:effectLst/>
          </p:spPr>
          <p:txBody>
            <a:bodyPr wrap="none"/>
            <a:lstStyle/>
            <a:p>
              <a:endParaRPr lang="en-US"/>
            </a:p>
          </p:txBody>
        </p:sp>
        <p:sp>
          <p:nvSpPr>
            <p:cNvPr id="17439" name="Line 31"/>
            <p:cNvSpPr>
              <a:spLocks noChangeShapeType="1"/>
            </p:cNvSpPr>
            <p:nvPr/>
          </p:nvSpPr>
          <p:spPr bwMode="auto">
            <a:xfrm>
              <a:off x="4512" y="1728"/>
              <a:ext cx="0" cy="1056"/>
            </a:xfrm>
            <a:prstGeom prst="line">
              <a:avLst/>
            </a:prstGeom>
            <a:noFill/>
            <a:ln w="38100">
              <a:solidFill>
                <a:srgbClr val="FFFF00"/>
              </a:solidFill>
              <a:round/>
              <a:headEnd/>
              <a:tailEnd/>
            </a:ln>
            <a:effectLst/>
          </p:spPr>
          <p:txBody>
            <a:bodyPr wrap="none"/>
            <a:lstStyle/>
            <a:p>
              <a:endParaRPr lang="en-US"/>
            </a:p>
          </p:txBody>
        </p:sp>
        <p:sp>
          <p:nvSpPr>
            <p:cNvPr id="17440" name="Line 32"/>
            <p:cNvSpPr>
              <a:spLocks noChangeShapeType="1"/>
            </p:cNvSpPr>
            <p:nvPr/>
          </p:nvSpPr>
          <p:spPr bwMode="auto">
            <a:xfrm>
              <a:off x="4800" y="1728"/>
              <a:ext cx="0" cy="1056"/>
            </a:xfrm>
            <a:prstGeom prst="line">
              <a:avLst/>
            </a:prstGeom>
            <a:noFill/>
            <a:ln w="38100">
              <a:solidFill>
                <a:srgbClr val="FFFF00"/>
              </a:solidFill>
              <a:round/>
              <a:headEnd/>
              <a:tailEnd/>
            </a:ln>
            <a:effectLst/>
          </p:spPr>
          <p:txBody>
            <a:bodyPr wrap="none"/>
            <a:lstStyle/>
            <a:p>
              <a:endParaRPr lang="en-US"/>
            </a:p>
          </p:txBody>
        </p:sp>
        <p:sp>
          <p:nvSpPr>
            <p:cNvPr id="17441" name="Line 33"/>
            <p:cNvSpPr>
              <a:spLocks noChangeShapeType="1"/>
            </p:cNvSpPr>
            <p:nvPr/>
          </p:nvSpPr>
          <p:spPr bwMode="auto">
            <a:xfrm>
              <a:off x="5088" y="1728"/>
              <a:ext cx="0" cy="1056"/>
            </a:xfrm>
            <a:prstGeom prst="line">
              <a:avLst/>
            </a:prstGeom>
            <a:noFill/>
            <a:ln w="38100">
              <a:solidFill>
                <a:srgbClr val="FFFF00"/>
              </a:solidFill>
              <a:round/>
              <a:headEnd/>
              <a:tailEnd/>
            </a:ln>
            <a:effectLst/>
          </p:spPr>
          <p:txBody>
            <a:bodyPr wrap="none"/>
            <a:lstStyle/>
            <a:p>
              <a:endParaRPr lang="en-US"/>
            </a:p>
          </p:txBody>
        </p:sp>
        <p:sp>
          <p:nvSpPr>
            <p:cNvPr id="17442" name="Line 34"/>
            <p:cNvSpPr>
              <a:spLocks noChangeShapeType="1"/>
            </p:cNvSpPr>
            <p:nvPr/>
          </p:nvSpPr>
          <p:spPr bwMode="auto">
            <a:xfrm>
              <a:off x="3648" y="1728"/>
              <a:ext cx="0" cy="1056"/>
            </a:xfrm>
            <a:prstGeom prst="line">
              <a:avLst/>
            </a:prstGeom>
            <a:noFill/>
            <a:ln w="38100">
              <a:solidFill>
                <a:srgbClr val="FFFF00"/>
              </a:solidFill>
              <a:round/>
              <a:headEnd/>
              <a:tailEnd/>
            </a:ln>
            <a:effectLst/>
          </p:spPr>
          <p:txBody>
            <a:bodyPr wrap="none"/>
            <a:lstStyle/>
            <a:p>
              <a:endParaRPr lang="en-US"/>
            </a:p>
          </p:txBody>
        </p:sp>
      </p:grpSp>
      <p:sp>
        <p:nvSpPr>
          <p:cNvPr id="17443" name="Text Box 35"/>
          <p:cNvSpPr txBox="1">
            <a:spLocks noChangeArrowheads="1"/>
          </p:cNvSpPr>
          <p:nvPr/>
        </p:nvSpPr>
        <p:spPr bwMode="auto">
          <a:xfrm>
            <a:off x="6248400" y="4419600"/>
            <a:ext cx="1981200" cy="457200"/>
          </a:xfrm>
          <a:prstGeom prst="rect">
            <a:avLst/>
          </a:prstGeom>
          <a:noFill/>
          <a:ln w="9525">
            <a:noFill/>
            <a:miter lim="800000"/>
            <a:headEnd/>
            <a:tailEnd/>
          </a:ln>
          <a:effectLst/>
        </p:spPr>
        <p:txBody>
          <a:bodyPr>
            <a:spAutoFit/>
          </a:bodyPr>
          <a:lstStyle/>
          <a:p>
            <a:pPr>
              <a:spcBef>
                <a:spcPct val="50000"/>
              </a:spcBef>
            </a:pPr>
            <a:r>
              <a:rPr lang="en-US" b="1">
                <a:latin typeface="Arial" charset="0"/>
              </a:rPr>
              <a:t>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7444"/>
                                        </p:tgtEl>
                                        <p:attrNameLst>
                                          <p:attrName>style.visibility</p:attrName>
                                        </p:attrNameLst>
                                      </p:cBhvr>
                                      <p:to>
                                        <p:strVal val="visible"/>
                                      </p:to>
                                    </p:set>
                                    <p:animEffect transition="in" filter="slide(fromLeft)">
                                      <p:cBhvr>
                                        <p:cTn id="7" dur="500"/>
                                        <p:tgtEl>
                                          <p:spTgt spid="1744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17445"/>
                                        </p:tgtEl>
                                        <p:attrNameLst>
                                          <p:attrName>style.visibility</p:attrName>
                                        </p:attrNameLst>
                                      </p:cBhvr>
                                      <p:to>
                                        <p:strVal val="visible"/>
                                      </p:to>
                                    </p:set>
                                    <p:animEffect transition="in" filter="slide(fromRight)">
                                      <p:cBhvr>
                                        <p:cTn id="11" dur="500"/>
                                        <p:tgtEl>
                                          <p:spTgt spid="17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DC66F5C4-7921-4636-AF66-A7085BCC0B65}" type="slidenum">
              <a:rPr lang="en-US"/>
              <a:pPr/>
              <a:t>12</a:t>
            </a:fld>
            <a:endParaRPr lang="en-US"/>
          </a:p>
        </p:txBody>
      </p:sp>
      <p:pic>
        <p:nvPicPr>
          <p:cNvPr id="35843" name="Picture 3" descr="C:\Documents and Settings\dsmith\Application Data\Microsoft\Media Catalog\Downloaded Clips\cl6d\j0274830.wmf"/>
          <p:cNvPicPr>
            <a:picLocks noChangeAspect="1" noChangeArrowheads="1"/>
          </p:cNvPicPr>
          <p:nvPr/>
        </p:nvPicPr>
        <p:blipFill>
          <a:blip r:embed="rId3" cstate="print"/>
          <a:srcRect/>
          <a:stretch>
            <a:fillRect/>
          </a:stretch>
        </p:blipFill>
        <p:spPr bwMode="auto">
          <a:xfrm>
            <a:off x="5280025" y="2117725"/>
            <a:ext cx="3863975" cy="4740275"/>
          </a:xfrm>
          <a:prstGeom prst="rect">
            <a:avLst/>
          </a:prstGeom>
          <a:noFill/>
        </p:spPr>
      </p:pic>
      <p:sp>
        <p:nvSpPr>
          <p:cNvPr id="35842" name="Rectangle 2"/>
          <p:cNvSpPr>
            <a:spLocks noGrp="1" noChangeArrowheads="1"/>
          </p:cNvSpPr>
          <p:nvPr>
            <p:ph type="title"/>
          </p:nvPr>
        </p:nvSpPr>
        <p:spPr>
          <a:xfrm>
            <a:off x="457200" y="0"/>
            <a:ext cx="8686800" cy="2133600"/>
          </a:xfrm>
        </p:spPr>
        <p:txBody>
          <a:bodyPr/>
          <a:lstStyle/>
          <a:p>
            <a:pPr algn="ctr"/>
            <a:r>
              <a:rPr lang="en-US">
                <a:solidFill>
                  <a:srgbClr val="7BF796"/>
                </a:solidFill>
                <a:latin typeface="Comic Sans MS" pitchFamily="66" charset="0"/>
              </a:rPr>
              <a:t>Part 2:</a:t>
            </a:r>
            <a:br>
              <a:rPr lang="en-US">
                <a:solidFill>
                  <a:srgbClr val="7BF796"/>
                </a:solidFill>
                <a:latin typeface="Comic Sans MS" pitchFamily="66" charset="0"/>
              </a:rPr>
            </a:br>
            <a:r>
              <a:rPr lang="en-US">
                <a:solidFill>
                  <a:srgbClr val="7BF796"/>
                </a:solidFill>
                <a:latin typeface="Comic Sans MS" pitchFamily="66" charset="0"/>
              </a:rPr>
              <a:t>Laser Hazards</a:t>
            </a:r>
          </a:p>
        </p:txBody>
      </p:sp>
      <p:sp>
        <p:nvSpPr>
          <p:cNvPr id="35848" name="Line 8"/>
          <p:cNvSpPr>
            <a:spLocks noChangeShapeType="1"/>
          </p:cNvSpPr>
          <p:nvPr/>
        </p:nvSpPr>
        <p:spPr bwMode="auto">
          <a:xfrm>
            <a:off x="3124200" y="5029200"/>
            <a:ext cx="2057400" cy="1143000"/>
          </a:xfrm>
          <a:prstGeom prst="line">
            <a:avLst/>
          </a:prstGeom>
          <a:noFill/>
          <a:ln w="57150" cap="rnd">
            <a:solidFill>
              <a:srgbClr val="FD3737"/>
            </a:solidFill>
            <a:prstDash val="sysDot"/>
            <a:round/>
            <a:headEnd/>
            <a:tailEnd/>
          </a:ln>
          <a:effectLst/>
        </p:spPr>
        <p:txBody>
          <a:bodyPr wrap="none"/>
          <a:lstStyle/>
          <a:p>
            <a:endParaRPr lang="en-US"/>
          </a:p>
        </p:txBody>
      </p:sp>
      <p:graphicFrame>
        <p:nvGraphicFramePr>
          <p:cNvPr id="47104" name="Object 0"/>
          <p:cNvGraphicFramePr>
            <a:graphicFrameLocks noChangeAspect="1"/>
          </p:cNvGraphicFramePr>
          <p:nvPr/>
        </p:nvGraphicFramePr>
        <p:xfrm>
          <a:off x="228600" y="1752600"/>
          <a:ext cx="3217863" cy="4876800"/>
        </p:xfrm>
        <a:graphic>
          <a:graphicData uri="http://schemas.openxmlformats.org/presentationml/2006/ole">
            <p:oleObj spid="_x0000_s47104" name="Bitmap Image" r:id="rId4" imgW="2809524" imgH="4258269" progId="PBrush">
              <p:embed/>
            </p:oleObj>
          </a:graphicData>
        </a:graphic>
      </p:graphicFrame>
      <p:sp>
        <p:nvSpPr>
          <p:cNvPr id="35853" name="AutoShape 13"/>
          <p:cNvSpPr>
            <a:spLocks noChangeArrowheads="1"/>
          </p:cNvSpPr>
          <p:nvPr/>
        </p:nvSpPr>
        <p:spPr bwMode="auto">
          <a:xfrm>
            <a:off x="4038600" y="4953000"/>
            <a:ext cx="2590800" cy="1905000"/>
          </a:xfrm>
          <a:prstGeom prst="irregularSeal1">
            <a:avLst/>
          </a:prstGeom>
          <a:solidFill>
            <a:srgbClr val="FD3737"/>
          </a:solidFill>
          <a:ln w="9525">
            <a:solidFill>
              <a:srgbClr val="FD3737"/>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wipe(left)">
                                      <p:cBhvr>
                                        <p:cTn id="7" dur="500"/>
                                        <p:tgtEl>
                                          <p:spTgt spid="35848"/>
                                        </p:tgtEl>
                                      </p:cBhvr>
                                    </p:animEffect>
                                  </p:childTnLst>
                                  <p:subTnLst>
                                    <p:set>
                                      <p:cBhvr override="childStyle">
                                        <p:cTn dur="1" fill="hold" display="0" masterRel="sameClick" afterEffect="1">
                                          <p:stCondLst>
                                            <p:cond evt="end" delay="0">
                                              <p:tn val="5"/>
                                            </p:cond>
                                          </p:stCondLst>
                                        </p:cTn>
                                        <p:tgtEl>
                                          <p:spTgt spid="35848"/>
                                        </p:tgtEl>
                                        <p:attrNameLst>
                                          <p:attrName>style.visibility</p:attrName>
                                        </p:attrNameLst>
                                      </p:cBhvr>
                                      <p:to>
                                        <p:strVal val="hidden"/>
                                      </p:to>
                                    </p:set>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853"/>
                                        </p:tgtEl>
                                        <p:attrNameLst>
                                          <p:attrName>style.visibility</p:attrName>
                                        </p:attrNameLst>
                                      </p:cBhvr>
                                      <p:to>
                                        <p:strVal val="visible"/>
                                      </p:to>
                                    </p:set>
                                    <p:animEffect transition="in" filter="dissolve">
                                      <p:cBhvr>
                                        <p:cTn id="11" dur="500"/>
                                        <p:tgtEl>
                                          <p:spTgt spid="35853"/>
                                        </p:tgtEl>
                                      </p:cBhvr>
                                    </p:animEffect>
                                  </p:childTnLst>
                                  <p:subTnLst>
                                    <p:set>
                                      <p:cBhvr override="childStyle">
                                        <p:cTn dur="1" fill="hold" display="0" masterRel="sameClick" afterEffect="1">
                                          <p:stCondLst>
                                            <p:cond evt="end" delay="0">
                                              <p:tn val="9"/>
                                            </p:cond>
                                          </p:stCondLst>
                                        </p:cTn>
                                        <p:tgtEl>
                                          <p:spTgt spid="3585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animBg="1"/>
      <p:bldP spid="3585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932D0D-DE45-4355-94FD-C103CB90987F}" type="slidenum">
              <a:rPr lang="en-US"/>
              <a:pPr/>
              <a:t>13</a:t>
            </a:fld>
            <a:endParaRPr lang="en-US"/>
          </a:p>
        </p:txBody>
      </p:sp>
      <p:sp>
        <p:nvSpPr>
          <p:cNvPr id="30722" name="Rectangle 1026"/>
          <p:cNvSpPr>
            <a:spLocks noGrp="1" noChangeArrowheads="1"/>
          </p:cNvSpPr>
          <p:nvPr>
            <p:ph type="title"/>
          </p:nvPr>
        </p:nvSpPr>
        <p:spPr>
          <a:xfrm>
            <a:off x="1066800" y="304800"/>
            <a:ext cx="7772400" cy="457200"/>
          </a:xfrm>
        </p:spPr>
        <p:txBody>
          <a:bodyPr/>
          <a:lstStyle/>
          <a:p>
            <a:r>
              <a:rPr lang="en-US" sz="3600" b="1">
                <a:latin typeface="Arial" charset="0"/>
              </a:rPr>
              <a:t>Types of Laser Hazards</a:t>
            </a:r>
          </a:p>
        </p:txBody>
      </p:sp>
      <p:sp>
        <p:nvSpPr>
          <p:cNvPr id="30723" name="Rectangle 1027"/>
          <p:cNvSpPr>
            <a:spLocks noGrp="1" noChangeArrowheads="1"/>
          </p:cNvSpPr>
          <p:nvPr>
            <p:ph type="body" idx="1"/>
          </p:nvPr>
        </p:nvSpPr>
        <p:spPr>
          <a:xfrm>
            <a:off x="685800" y="1066800"/>
            <a:ext cx="7924800" cy="5410200"/>
          </a:xfrm>
        </p:spPr>
        <p:txBody>
          <a:bodyPr/>
          <a:lstStyle/>
          <a:p>
            <a:pPr marL="533400" indent="-533400">
              <a:buFont typeface="Wingdings" pitchFamily="2" charset="2"/>
              <a:buAutoNum type="arabicPeriod"/>
            </a:pPr>
            <a:r>
              <a:rPr lang="en-US" sz="2000" b="1" i="1">
                <a:solidFill>
                  <a:srgbClr val="FD29A2"/>
                </a:solidFill>
                <a:latin typeface="Arial" charset="0"/>
              </a:rPr>
              <a:t>Eye</a:t>
            </a:r>
            <a:r>
              <a:rPr lang="en-US" sz="2000" b="1" i="1">
                <a:latin typeface="Arial" charset="0"/>
              </a:rPr>
              <a:t> </a:t>
            </a:r>
            <a:r>
              <a:rPr lang="en-US" sz="2000" b="1">
                <a:latin typeface="Arial" charset="0"/>
              </a:rPr>
              <a:t>: Acute exposure of the eye to lasers of certain wavelengths and power can cause corneal or retinal burns (or both). Chronic exposure to excessive levels may cause corneal or lenticular opacities (cataracts) or retinal injury.</a:t>
            </a:r>
          </a:p>
          <a:p>
            <a:pPr marL="533400" indent="-533400">
              <a:buFont typeface="Wingdings" pitchFamily="2" charset="2"/>
              <a:buAutoNum type="arabicPeriod"/>
            </a:pPr>
            <a:r>
              <a:rPr lang="en-US" sz="2000" b="1" i="1">
                <a:solidFill>
                  <a:srgbClr val="FD29A2"/>
                </a:solidFill>
                <a:latin typeface="Arial" charset="0"/>
              </a:rPr>
              <a:t>Skin</a:t>
            </a:r>
            <a:r>
              <a:rPr lang="en-US" sz="2000" b="1" i="1">
                <a:latin typeface="Arial" charset="0"/>
              </a:rPr>
              <a:t> </a:t>
            </a:r>
            <a:r>
              <a:rPr lang="en-US" sz="2000" b="1">
                <a:latin typeface="Arial" charset="0"/>
              </a:rPr>
              <a:t>: Acute exposure to high levels of optical radiation may cause skin burns; while carcinogenesis may occur for ultraviolet wavelengths (290-320 nm).</a:t>
            </a:r>
          </a:p>
          <a:p>
            <a:pPr marL="533400" indent="-533400">
              <a:buFont typeface="Wingdings" pitchFamily="2" charset="2"/>
              <a:buAutoNum type="arabicPeriod"/>
            </a:pPr>
            <a:r>
              <a:rPr lang="en-US" sz="2000" b="1" i="1">
                <a:solidFill>
                  <a:srgbClr val="FD29A2"/>
                </a:solidFill>
                <a:latin typeface="Arial" charset="0"/>
              </a:rPr>
              <a:t>Chemical</a:t>
            </a:r>
            <a:r>
              <a:rPr lang="en-US" sz="2000" b="1" i="1">
                <a:latin typeface="Arial" charset="0"/>
              </a:rPr>
              <a:t> </a:t>
            </a:r>
            <a:r>
              <a:rPr lang="en-US" sz="2000" b="1">
                <a:latin typeface="Arial" charset="0"/>
              </a:rPr>
              <a:t>: Some lasers require hazardous or toxic substances to operate (i.e., chemical dye, Excimer lasers).</a:t>
            </a:r>
          </a:p>
          <a:p>
            <a:pPr marL="533400" indent="-533400">
              <a:buFont typeface="Wingdings" pitchFamily="2" charset="2"/>
              <a:buAutoNum type="arabicPeriod"/>
            </a:pPr>
            <a:r>
              <a:rPr lang="en-US" sz="2000" b="1" i="1">
                <a:solidFill>
                  <a:srgbClr val="FD29A2"/>
                </a:solidFill>
                <a:latin typeface="Arial" charset="0"/>
              </a:rPr>
              <a:t>Electrical</a:t>
            </a:r>
            <a:r>
              <a:rPr lang="en-US" sz="2000" b="1" i="1">
                <a:latin typeface="Arial" charset="0"/>
              </a:rPr>
              <a:t> </a:t>
            </a:r>
            <a:r>
              <a:rPr lang="en-US" sz="2000" b="1">
                <a:latin typeface="Arial" charset="0"/>
              </a:rPr>
              <a:t>: Most lasers utilize high voltages that can be lethal.</a:t>
            </a:r>
          </a:p>
          <a:p>
            <a:pPr marL="533400" indent="-533400">
              <a:buFont typeface="Wingdings" pitchFamily="2" charset="2"/>
              <a:buAutoNum type="arabicPeriod"/>
            </a:pPr>
            <a:r>
              <a:rPr lang="en-US" sz="2000" b="1" i="1">
                <a:solidFill>
                  <a:srgbClr val="FD29A2"/>
                </a:solidFill>
                <a:latin typeface="Arial" charset="0"/>
              </a:rPr>
              <a:t>Fire</a:t>
            </a:r>
            <a:r>
              <a:rPr lang="en-US" sz="2000" b="1" i="1">
                <a:solidFill>
                  <a:srgbClr val="FF3300"/>
                </a:solidFill>
                <a:latin typeface="Arial" charset="0"/>
              </a:rPr>
              <a:t> </a:t>
            </a:r>
            <a:r>
              <a:rPr lang="en-US" sz="2000" b="1">
                <a:latin typeface="Arial" charset="0"/>
              </a:rPr>
              <a:t>: The solvents used in dye lasers are flammable. High voltage pulse or flash lamps may cause ignition. Flammable materials may be ignited by direct beams or specular reflections from high power continuous wave (CW) infrared lasers.</a:t>
            </a:r>
            <a:endParaRPr 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 calcmode="lin" valueType="num">
                                      <p:cBhvr additive="base">
                                        <p:cTn id="12"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 calcmode="lin" valueType="num">
                                      <p:cBhvr additive="base">
                                        <p:cTn id="17"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 calcmode="lin" valueType="num">
                                      <p:cBhvr additive="base">
                                        <p:cTn id="22"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 calcmode="lin" valueType="num">
                                      <p:cBhvr additive="base">
                                        <p:cTn id="27"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3"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9918F91-BC40-468F-9D88-8A8E5E7C44E0}" type="slidenum">
              <a:rPr lang="en-US"/>
              <a:pPr/>
              <a:t>14</a:t>
            </a:fld>
            <a:endParaRPr lang="en-US"/>
          </a:p>
        </p:txBody>
      </p:sp>
      <p:sp>
        <p:nvSpPr>
          <p:cNvPr id="28674" name="Rectangle 2"/>
          <p:cNvSpPr>
            <a:spLocks noGrp="1" noChangeArrowheads="1"/>
          </p:cNvSpPr>
          <p:nvPr>
            <p:ph type="title"/>
          </p:nvPr>
        </p:nvSpPr>
        <p:spPr>
          <a:xfrm>
            <a:off x="533400" y="228600"/>
            <a:ext cx="7772400" cy="533400"/>
          </a:xfrm>
        </p:spPr>
        <p:txBody>
          <a:bodyPr/>
          <a:lstStyle/>
          <a:p>
            <a:r>
              <a:rPr lang="en-US" sz="3600" b="1">
                <a:latin typeface="Arial" charset="0"/>
              </a:rPr>
              <a:t>Lasers and Eyes</a:t>
            </a:r>
            <a:r>
              <a:rPr lang="en-US" sz="3600">
                <a:latin typeface="Arial" charset="0"/>
              </a:rPr>
              <a:t> </a:t>
            </a:r>
          </a:p>
        </p:txBody>
      </p:sp>
      <p:sp>
        <p:nvSpPr>
          <p:cNvPr id="28675" name="Rectangle 3"/>
          <p:cNvSpPr>
            <a:spLocks noGrp="1" noChangeArrowheads="1"/>
          </p:cNvSpPr>
          <p:nvPr>
            <p:ph type="body" idx="1"/>
          </p:nvPr>
        </p:nvSpPr>
        <p:spPr>
          <a:xfrm>
            <a:off x="685800" y="838200"/>
            <a:ext cx="7772400" cy="5410200"/>
          </a:xfrm>
        </p:spPr>
        <p:txBody>
          <a:bodyPr/>
          <a:lstStyle/>
          <a:p>
            <a:pPr>
              <a:lnSpc>
                <a:spcPct val="90000"/>
              </a:lnSpc>
            </a:pPr>
            <a:r>
              <a:rPr lang="en-US" sz="2400">
                <a:latin typeface="Arial" charset="0"/>
              </a:rPr>
              <a:t>What are the effects of laser energy on the eye?</a:t>
            </a:r>
          </a:p>
          <a:p>
            <a:pPr lvl="1">
              <a:lnSpc>
                <a:spcPct val="90000"/>
              </a:lnSpc>
            </a:pPr>
            <a:r>
              <a:rPr lang="en-US" sz="2400">
                <a:latin typeface="Arial" charset="0"/>
              </a:rPr>
              <a:t>Laser light in the visible to near infrared spectrum (i.e., 400 - 1400 nm) can cause damage to the retina resulting in scotoma (blind spot in the fovea). This wave band is also know as the "retinal hazard region". </a:t>
            </a:r>
          </a:p>
          <a:p>
            <a:pPr lvl="1">
              <a:lnSpc>
                <a:spcPct val="90000"/>
              </a:lnSpc>
            </a:pPr>
            <a:r>
              <a:rPr lang="en-US" sz="2400">
                <a:latin typeface="Arial" charset="0"/>
              </a:rPr>
              <a:t>Laser light in the ultraviolet (290 - 400 nm) or far infrared (1400 - 10,600 nm) spectrum can cause damage to the cornea and/or to the lens. </a:t>
            </a:r>
          </a:p>
          <a:p>
            <a:pPr>
              <a:lnSpc>
                <a:spcPct val="90000"/>
              </a:lnSpc>
            </a:pPr>
            <a:r>
              <a:rPr lang="en-US" sz="2400">
                <a:latin typeface="Arial" charset="0"/>
              </a:rPr>
              <a:t>Photoacoustic retinal damage may be associated with an audible "pop" at the time of exposure. Visual disorientation due to retinal damage may not be apparent to the operator until considerable thermal damage has occurred. </a:t>
            </a:r>
          </a:p>
          <a:p>
            <a:pPr>
              <a:lnSpc>
                <a:spcPct val="90000"/>
              </a:lnSpc>
            </a:pPr>
            <a:endParaRPr lang="en-US" sz="2400">
              <a:latin typeface="Arial" charset="0"/>
            </a:endParaRPr>
          </a:p>
        </p:txBody>
      </p:sp>
      <p:grpSp>
        <p:nvGrpSpPr>
          <p:cNvPr id="28681" name="Group 9"/>
          <p:cNvGrpSpPr>
            <a:grpSpLocks/>
          </p:cNvGrpSpPr>
          <p:nvPr/>
        </p:nvGrpSpPr>
        <p:grpSpPr bwMode="auto">
          <a:xfrm>
            <a:off x="2133600" y="6096000"/>
            <a:ext cx="1143000" cy="457200"/>
            <a:chOff x="3408" y="3686"/>
            <a:chExt cx="912" cy="394"/>
          </a:xfrm>
        </p:grpSpPr>
        <p:pic>
          <p:nvPicPr>
            <p:cNvPr id="28679" name="Picture 7" descr="http://www.kidsdomain.com/holiday/halloween/clipart/d-eye.gif"/>
            <p:cNvPicPr>
              <a:picLocks noChangeAspect="1" noChangeArrowheads="1"/>
            </p:cNvPicPr>
            <p:nvPr/>
          </p:nvPicPr>
          <p:blipFill>
            <a:blip r:embed="rId2" cstate="print"/>
            <a:srcRect/>
            <a:stretch>
              <a:fillRect/>
            </a:stretch>
          </p:blipFill>
          <p:spPr bwMode="auto">
            <a:xfrm>
              <a:off x="3936" y="3686"/>
              <a:ext cx="384" cy="384"/>
            </a:xfrm>
            <a:prstGeom prst="rect">
              <a:avLst/>
            </a:prstGeom>
            <a:noFill/>
          </p:spPr>
        </p:pic>
        <p:pic>
          <p:nvPicPr>
            <p:cNvPr id="28680" name="Picture 8" descr="http://www.kidsdomain.com/holiday/halloween/clipart/d-eye.gif"/>
            <p:cNvPicPr>
              <a:picLocks noChangeAspect="1" noChangeArrowheads="1"/>
            </p:cNvPicPr>
            <p:nvPr/>
          </p:nvPicPr>
          <p:blipFill>
            <a:blip r:embed="rId2" cstate="print"/>
            <a:srcRect/>
            <a:stretch>
              <a:fillRect/>
            </a:stretch>
          </p:blipFill>
          <p:spPr bwMode="auto">
            <a:xfrm>
              <a:off x="3408" y="3696"/>
              <a:ext cx="384" cy="384"/>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28681"/>
                                        </p:tgtEl>
                                        <p:attrNameLst>
                                          <p:attrName>style.visibility</p:attrName>
                                        </p:attrNameLst>
                                      </p:cBhvr>
                                      <p:to>
                                        <p:strVal val="visible"/>
                                      </p:to>
                                    </p:set>
                                    <p:animEffect transition="in" filter="slide(fromBottom)">
                                      <p:cBhvr>
                                        <p:cTn id="7" dur="5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B5720C-25E9-4117-ACB5-1778B068B1C2}" type="slidenum">
              <a:rPr lang="en-US"/>
              <a:pPr/>
              <a:t>15</a:t>
            </a:fld>
            <a:endParaRPr lang="en-US"/>
          </a:p>
        </p:txBody>
      </p:sp>
      <p:sp>
        <p:nvSpPr>
          <p:cNvPr id="36866" name="Rectangle 2"/>
          <p:cNvSpPr>
            <a:spLocks noGrp="1" noChangeArrowheads="1"/>
          </p:cNvSpPr>
          <p:nvPr>
            <p:ph type="title"/>
          </p:nvPr>
        </p:nvSpPr>
        <p:spPr>
          <a:xfrm>
            <a:off x="457200" y="0"/>
            <a:ext cx="8153400" cy="1143000"/>
          </a:xfrm>
        </p:spPr>
        <p:txBody>
          <a:bodyPr/>
          <a:lstStyle/>
          <a:p>
            <a:r>
              <a:rPr lang="en-US" sz="3600" b="1">
                <a:latin typeface="Arial" charset="0"/>
              </a:rPr>
              <a:t>Symptoms of Laser Eye Injuries</a:t>
            </a:r>
          </a:p>
        </p:txBody>
      </p:sp>
      <p:sp>
        <p:nvSpPr>
          <p:cNvPr id="36867" name="Rectangle 3"/>
          <p:cNvSpPr>
            <a:spLocks noGrp="1" noChangeArrowheads="1"/>
          </p:cNvSpPr>
          <p:nvPr>
            <p:ph type="body" idx="1"/>
          </p:nvPr>
        </p:nvSpPr>
        <p:spPr>
          <a:xfrm>
            <a:off x="990600" y="1524000"/>
            <a:ext cx="7772400" cy="4994275"/>
          </a:xfrm>
        </p:spPr>
        <p:txBody>
          <a:bodyPr/>
          <a:lstStyle/>
          <a:p>
            <a:r>
              <a:rPr lang="en-US" sz="2000">
                <a:latin typeface="Tahoma" pitchFamily="34" charset="0"/>
              </a:rPr>
              <a:t>Exposure to the invisible </a:t>
            </a:r>
            <a:r>
              <a:rPr lang="en-US" sz="2000" b="1" i="1">
                <a:latin typeface="Tahoma" pitchFamily="34" charset="0"/>
              </a:rPr>
              <a:t>carbon dioxide laser</a:t>
            </a:r>
            <a:r>
              <a:rPr lang="en-US" sz="2000">
                <a:latin typeface="Tahoma" pitchFamily="34" charset="0"/>
              </a:rPr>
              <a:t> beam (10,600 nm) can be detected by a burning pain at the site of exposure on the cornea or sclera. </a:t>
            </a:r>
          </a:p>
          <a:p>
            <a:r>
              <a:rPr lang="en-US" sz="2000">
                <a:latin typeface="Tahoma" pitchFamily="34" charset="0"/>
              </a:rPr>
              <a:t>Exposure to a visible laser beam can be detected by a bright color flash of the emitted wavelength and an after-image of its complementary color (e.g., a green 532 nm laser light would produce a green flash followed by a red after-image). </a:t>
            </a:r>
          </a:p>
          <a:p>
            <a:r>
              <a:rPr lang="en-US" sz="2000" i="1">
                <a:latin typeface="Tahoma" pitchFamily="34" charset="0"/>
              </a:rPr>
              <a:t>The site of damage depends on the wavelength of the incident or reflected laser beam:</a:t>
            </a:r>
            <a:endParaRPr lang="en-US" sz="2000">
              <a:latin typeface="Tahoma" pitchFamily="34" charset="0"/>
            </a:endParaRPr>
          </a:p>
          <a:p>
            <a:r>
              <a:rPr lang="en-US" sz="2000">
                <a:latin typeface="Tahoma" pitchFamily="34" charset="0"/>
              </a:rPr>
              <a:t>When the retina is affected, there may be difficulty in detecting blue or green colors secondary to cone damage, and pigmentation of the retina may be detected. </a:t>
            </a:r>
          </a:p>
          <a:p>
            <a:r>
              <a:rPr lang="en-US" sz="2000">
                <a:solidFill>
                  <a:srgbClr val="B7FF81"/>
                </a:solidFill>
                <a:latin typeface="Tahoma" pitchFamily="34" charset="0"/>
              </a:rPr>
              <a:t>Exposure to the </a:t>
            </a:r>
            <a:r>
              <a:rPr lang="en-US" sz="2000" b="1" i="1">
                <a:solidFill>
                  <a:srgbClr val="B7FF81"/>
                </a:solidFill>
                <a:latin typeface="Tahoma" pitchFamily="34" charset="0"/>
              </a:rPr>
              <a:t>Q-switched Nd:YAG laser</a:t>
            </a:r>
            <a:r>
              <a:rPr lang="en-US" sz="2000">
                <a:solidFill>
                  <a:srgbClr val="B7FF81"/>
                </a:solidFill>
                <a:latin typeface="Tahoma" pitchFamily="34" charset="0"/>
              </a:rPr>
              <a:t> beam (1064 nm) is especially hazardous and may initially go undetected because the beam is invisible and the retina lacks pain sensory nerves.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1726D7-713F-4183-B443-50C9736696A9}" type="slidenum">
              <a:rPr lang="en-US"/>
              <a:pPr/>
              <a:t>16</a:t>
            </a:fld>
            <a:endParaRPr lang="en-US"/>
          </a:p>
        </p:txBody>
      </p:sp>
      <p:sp>
        <p:nvSpPr>
          <p:cNvPr id="29698" name="Rectangle 1026"/>
          <p:cNvSpPr>
            <a:spLocks noGrp="1" noChangeArrowheads="1"/>
          </p:cNvSpPr>
          <p:nvPr>
            <p:ph type="title"/>
          </p:nvPr>
        </p:nvSpPr>
        <p:spPr>
          <a:xfrm>
            <a:off x="609600" y="0"/>
            <a:ext cx="7772400" cy="762000"/>
          </a:xfrm>
        </p:spPr>
        <p:txBody>
          <a:bodyPr/>
          <a:lstStyle/>
          <a:p>
            <a:r>
              <a:rPr lang="en-US" b="1">
                <a:latin typeface="Arial" charset="0"/>
              </a:rPr>
              <a:t>Skin Hazards</a:t>
            </a:r>
          </a:p>
        </p:txBody>
      </p:sp>
      <p:sp>
        <p:nvSpPr>
          <p:cNvPr id="29699" name="Rectangle 1027"/>
          <p:cNvSpPr>
            <a:spLocks noGrp="1" noChangeArrowheads="1"/>
          </p:cNvSpPr>
          <p:nvPr>
            <p:ph type="body" idx="1"/>
          </p:nvPr>
        </p:nvSpPr>
        <p:spPr>
          <a:xfrm>
            <a:off x="685800" y="1219200"/>
            <a:ext cx="7543800" cy="5105400"/>
          </a:xfrm>
        </p:spPr>
        <p:txBody>
          <a:bodyPr/>
          <a:lstStyle/>
          <a:p>
            <a:pPr>
              <a:lnSpc>
                <a:spcPct val="90000"/>
              </a:lnSpc>
            </a:pPr>
            <a:r>
              <a:rPr lang="en-US" sz="2400">
                <a:latin typeface="Arial" charset="0"/>
              </a:rPr>
              <a:t>Exposure of the skin to high power laser beams (1 or more watts) can cause burns. At the under five watt level, the heat from the laser beam will cause a flinch reaction before any serious damage occurs. The sensation is similar to touching any hot object, you tend to pull your hand away or drop it before any major damage occurs.</a:t>
            </a:r>
          </a:p>
          <a:p>
            <a:pPr>
              <a:lnSpc>
                <a:spcPct val="90000"/>
              </a:lnSpc>
            </a:pPr>
            <a:r>
              <a:rPr lang="en-US" sz="2400">
                <a:latin typeface="Arial" charset="0"/>
              </a:rPr>
              <a:t>With higher power lasers, a burn can occur even though the flinch reaction may rapidly pull the affected skin out of the beam. These burns can be quite painful as the affected skin can be cooked, and forms a hard lesion that takes considerable time to heal.</a:t>
            </a:r>
          </a:p>
          <a:p>
            <a:pPr>
              <a:lnSpc>
                <a:spcPct val="90000"/>
              </a:lnSpc>
            </a:pPr>
            <a:r>
              <a:rPr lang="en-US" sz="2400">
                <a:latin typeface="Arial" charset="0"/>
              </a:rPr>
              <a:t>Ultraviolet laser wavelengths may also lead to skin carcinogenesis.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BD89AB77-AA76-48A3-B6FF-1280DE804D20}" type="slidenum">
              <a:rPr lang="en-US"/>
              <a:pPr/>
              <a:t>17</a:t>
            </a:fld>
            <a:endParaRPr lang="en-US"/>
          </a:p>
        </p:txBody>
      </p:sp>
      <p:sp>
        <p:nvSpPr>
          <p:cNvPr id="7170" name="Rectangle 2"/>
          <p:cNvSpPr>
            <a:spLocks noGrp="1" noChangeArrowheads="1"/>
          </p:cNvSpPr>
          <p:nvPr>
            <p:ph type="title" idx="4294967295"/>
          </p:nvPr>
        </p:nvSpPr>
        <p:spPr>
          <a:xfrm>
            <a:off x="457200" y="304800"/>
            <a:ext cx="7772400" cy="381000"/>
          </a:xfrm>
          <a:noFill/>
          <a:ln/>
        </p:spPr>
        <p:txBody>
          <a:bodyPr/>
          <a:lstStyle/>
          <a:p>
            <a:r>
              <a:rPr lang="en-US" sz="3200" b="1">
                <a:latin typeface="Arial" charset="0"/>
              </a:rPr>
              <a:t>Other Hazards Associated with Lasers</a:t>
            </a:r>
          </a:p>
        </p:txBody>
      </p:sp>
      <p:sp>
        <p:nvSpPr>
          <p:cNvPr id="7171" name="Rectangle 3"/>
          <p:cNvSpPr>
            <a:spLocks noChangeArrowheads="1"/>
          </p:cNvSpPr>
          <p:nvPr/>
        </p:nvSpPr>
        <p:spPr bwMode="auto">
          <a:xfrm>
            <a:off x="0" y="1066800"/>
            <a:ext cx="9144000" cy="5883275"/>
          </a:xfrm>
          <a:prstGeom prst="rect">
            <a:avLst/>
          </a:prstGeom>
          <a:noFill/>
          <a:ln w="9525">
            <a:noFill/>
            <a:miter lim="800000"/>
            <a:headEnd/>
            <a:tailEnd/>
          </a:ln>
          <a:effectLst/>
        </p:spPr>
        <p:txBody>
          <a:bodyPr>
            <a:spAutoFit/>
          </a:bodyPr>
          <a:lstStyle/>
          <a:p>
            <a:pPr indent="179388"/>
            <a:r>
              <a:rPr lang="en-US" sz="2000" b="1">
                <a:solidFill>
                  <a:srgbClr val="B7FF81"/>
                </a:solidFill>
                <a:latin typeface="Arial" charset="0"/>
              </a:rPr>
              <a:t>Chemical Hazards</a:t>
            </a:r>
            <a:r>
              <a:rPr lang="en-US" sz="2000" b="1">
                <a:latin typeface="Arial" charset="0"/>
              </a:rPr>
              <a:t> </a:t>
            </a:r>
          </a:p>
          <a:p>
            <a:pPr marL="793750" lvl="1" eaLnBrk="0" hangingPunct="0"/>
            <a:r>
              <a:rPr lang="en-US" sz="2000" b="1">
                <a:latin typeface="Arial" charset="0"/>
              </a:rPr>
              <a:t>Some materials used in lasers (i.e., excimer, dye and chemical lasers) may be hazardous and/or contain toxic substances. In addition, laser induced reactions can release hazardous particulate and gaseous products.</a:t>
            </a:r>
          </a:p>
          <a:p>
            <a:pPr marL="793750" lvl="1" eaLnBrk="0" hangingPunct="0"/>
            <a:r>
              <a:rPr lang="en-US" sz="2000" b="1">
                <a:latin typeface="Arial" charset="0"/>
              </a:rPr>
              <a:t>(Fluorine gas tanks)</a:t>
            </a:r>
          </a:p>
          <a:p>
            <a:pPr marL="793750" lvl="1" eaLnBrk="0" hangingPunct="0"/>
            <a:endParaRPr lang="en-US" sz="2000" b="1">
              <a:latin typeface="Arial" charset="0"/>
            </a:endParaRPr>
          </a:p>
          <a:p>
            <a:pPr indent="179388" eaLnBrk="0" hangingPunct="0"/>
            <a:r>
              <a:rPr lang="en-US" sz="2000" b="1">
                <a:solidFill>
                  <a:srgbClr val="B7FF81"/>
                </a:solidFill>
                <a:latin typeface="Arial" charset="0"/>
              </a:rPr>
              <a:t>Electrical Hazards</a:t>
            </a:r>
            <a:r>
              <a:rPr lang="en-US" sz="2000" b="1">
                <a:latin typeface="Arial" charset="0"/>
              </a:rPr>
              <a:t> </a:t>
            </a:r>
          </a:p>
          <a:p>
            <a:pPr marL="793750" lvl="1" eaLnBrk="0" hangingPunct="0"/>
            <a:r>
              <a:rPr lang="en-US" sz="2000" b="1">
                <a:latin typeface="Arial" charset="0"/>
              </a:rPr>
              <a:t>Lethal electrical hazards may be</a:t>
            </a:r>
          </a:p>
          <a:p>
            <a:pPr marL="793750" lvl="1" eaLnBrk="0" hangingPunct="0"/>
            <a:r>
              <a:rPr lang="en-US" sz="2000" b="1">
                <a:latin typeface="Arial" charset="0"/>
              </a:rPr>
              <a:t>present in all lasers, particularly </a:t>
            </a:r>
          </a:p>
          <a:p>
            <a:pPr marL="793750" lvl="1" eaLnBrk="0" hangingPunct="0"/>
            <a:r>
              <a:rPr lang="en-US" sz="2000" b="1">
                <a:latin typeface="Arial" charset="0"/>
              </a:rPr>
              <a:t>in high-power laser systems. </a:t>
            </a:r>
          </a:p>
          <a:p>
            <a:pPr marL="793750" lvl="1" eaLnBrk="0" hangingPunct="0"/>
            <a:endParaRPr lang="en-US" sz="2000" b="1">
              <a:latin typeface="Arial" charset="0"/>
            </a:endParaRPr>
          </a:p>
          <a:p>
            <a:pPr indent="179388" eaLnBrk="0" hangingPunct="0"/>
            <a:r>
              <a:rPr lang="en-US" sz="2000" b="1">
                <a:solidFill>
                  <a:srgbClr val="B7FF81"/>
                </a:solidFill>
                <a:latin typeface="Arial" charset="0"/>
              </a:rPr>
              <a:t>Secondary Hazards including:</a:t>
            </a:r>
            <a:r>
              <a:rPr lang="en-US" sz="2000" b="1">
                <a:latin typeface="Arial" charset="0"/>
              </a:rPr>
              <a:t> </a:t>
            </a:r>
          </a:p>
          <a:p>
            <a:pPr marL="793750" lvl="1" eaLnBrk="0" hangingPunct="0">
              <a:buFontTx/>
              <a:buChar char="•"/>
            </a:pPr>
            <a:r>
              <a:rPr lang="en-US" sz="2000" b="1">
                <a:latin typeface="Arial" charset="0"/>
              </a:rPr>
              <a:t>cryogenic coolant hazards </a:t>
            </a:r>
          </a:p>
          <a:p>
            <a:pPr marL="793750" lvl="1" eaLnBrk="0" hangingPunct="0">
              <a:buFontTx/>
              <a:buChar char="•"/>
            </a:pPr>
            <a:r>
              <a:rPr lang="en-US" sz="2000" b="1">
                <a:latin typeface="Arial" charset="0"/>
              </a:rPr>
              <a:t>excessive noise from very high energy lasers </a:t>
            </a:r>
          </a:p>
          <a:p>
            <a:pPr marL="793750" lvl="1" eaLnBrk="0" hangingPunct="0">
              <a:buFontTx/>
              <a:buChar char="•"/>
            </a:pPr>
            <a:r>
              <a:rPr lang="en-US" sz="2000" b="1">
                <a:latin typeface="Arial" charset="0"/>
              </a:rPr>
              <a:t>X radiation from faulty high-voltage (&gt;15kV) power supplies </a:t>
            </a:r>
          </a:p>
          <a:p>
            <a:pPr marL="793750" lvl="1" eaLnBrk="0" hangingPunct="0">
              <a:buFontTx/>
              <a:buChar char="•"/>
            </a:pPr>
            <a:r>
              <a:rPr lang="en-US" sz="2000" b="1">
                <a:latin typeface="Arial" charset="0"/>
              </a:rPr>
              <a:t>explosions from faulty optical pumps and lamps </a:t>
            </a:r>
          </a:p>
          <a:p>
            <a:pPr marL="793750" lvl="1" eaLnBrk="0" hangingPunct="0">
              <a:buFontTx/>
              <a:buChar char="•"/>
            </a:pPr>
            <a:r>
              <a:rPr lang="en-US" sz="2000" b="1">
                <a:latin typeface="Arial" charset="0"/>
              </a:rPr>
              <a:t>fire hazards </a:t>
            </a:r>
          </a:p>
          <a:p>
            <a:pPr indent="179388" eaLnBrk="0" hangingPunct="0"/>
            <a:endParaRPr lang="en-US" sz="2000">
              <a:latin typeface="Arial" charset="0"/>
            </a:endParaRPr>
          </a:p>
        </p:txBody>
      </p:sp>
      <p:pic>
        <p:nvPicPr>
          <p:cNvPr id="7175" name="Picture 7" descr="http://www.cdc.gov/niosh/images/51.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62600" y="3276600"/>
            <a:ext cx="1219200" cy="1219200"/>
          </a:xfrm>
          <a:prstGeom prst="rect">
            <a:avLst/>
          </a:prstGeom>
          <a:noFill/>
        </p:spPr>
      </p:pic>
      <p:sp>
        <p:nvSpPr>
          <p:cNvPr id="7176" name="Rectangle 8"/>
          <p:cNvSpPr>
            <a:spLocks noChangeArrowheads="1"/>
          </p:cNvSpPr>
          <p:nvPr/>
        </p:nvSpPr>
        <p:spPr bwMode="auto">
          <a:xfrm>
            <a:off x="0" y="2552700"/>
            <a:ext cx="9144000" cy="0"/>
          </a:xfrm>
          <a:prstGeom prst="rect">
            <a:avLst/>
          </a:prstGeom>
          <a:noFill/>
          <a:ln w="9525">
            <a:noFill/>
            <a:miter lim="800000"/>
            <a:headEnd/>
            <a:tailEnd/>
          </a:ln>
          <a:effectLst/>
        </p:spPr>
        <p:txBody>
          <a:bodyPr>
            <a:spAutoFit/>
          </a:bodyPr>
          <a:lstStyle/>
          <a:p>
            <a:endParaRPr lang="en-US"/>
          </a:p>
        </p:txBody>
      </p:sp>
      <p:pic>
        <p:nvPicPr>
          <p:cNvPr id="7178" name="Picture 10" descr="poison gas 2.gif (4858 bytes)"/>
          <p:cNvPicPr>
            <a:picLocks noChangeAspect="1" noChangeArrowheads="1"/>
          </p:cNvPicPr>
          <p:nvPr/>
        </p:nvPicPr>
        <p:blipFill>
          <a:blip r:embed="rId3" cstate="print"/>
          <a:srcRect/>
          <a:stretch>
            <a:fillRect/>
          </a:stretch>
        </p:blipFill>
        <p:spPr bwMode="auto">
          <a:xfrm>
            <a:off x="6858000" y="3276600"/>
            <a:ext cx="1219200" cy="1209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1000"/>
                                  </p:stCondLst>
                                  <p:childTnLst>
                                    <p:set>
                                      <p:cBhvr>
                                        <p:cTn id="6" dur="1" fill="hold">
                                          <p:stCondLst>
                                            <p:cond delay="0"/>
                                          </p:stCondLst>
                                        </p:cTn>
                                        <p:tgtEl>
                                          <p:spTgt spid="7175"/>
                                        </p:tgtEl>
                                        <p:attrNameLst>
                                          <p:attrName>style.visibility</p:attrName>
                                        </p:attrNameLst>
                                      </p:cBhvr>
                                      <p:to>
                                        <p:strVal val="visible"/>
                                      </p:to>
                                    </p:set>
                                    <p:anim calcmode="lin" valueType="num">
                                      <p:cBhvr>
                                        <p:cTn id="7" dur="500" fill="hold"/>
                                        <p:tgtEl>
                                          <p:spTgt spid="7175"/>
                                        </p:tgtEl>
                                        <p:attrNameLst>
                                          <p:attrName>ppt_w</p:attrName>
                                        </p:attrNameLst>
                                      </p:cBhvr>
                                      <p:tavLst>
                                        <p:tav tm="0">
                                          <p:val>
                                            <p:fltVal val="0"/>
                                          </p:val>
                                        </p:tav>
                                        <p:tav tm="100000">
                                          <p:val>
                                            <p:strVal val="#ppt_w"/>
                                          </p:val>
                                        </p:tav>
                                      </p:tavLst>
                                    </p:anim>
                                    <p:anim calcmode="lin" valueType="num">
                                      <p:cBhvr>
                                        <p:cTn id="8" dur="500" fill="hold"/>
                                        <p:tgtEl>
                                          <p:spTgt spid="7175"/>
                                        </p:tgtEl>
                                        <p:attrNameLst>
                                          <p:attrName>ppt_h</p:attrName>
                                        </p:attrNameLst>
                                      </p:cBhvr>
                                      <p:tavLst>
                                        <p:tav tm="0">
                                          <p:val>
                                            <p:fltVal val="0"/>
                                          </p:val>
                                        </p:tav>
                                        <p:tav tm="100000">
                                          <p:val>
                                            <p:strVal val="#ppt_h"/>
                                          </p:val>
                                        </p:tav>
                                      </p:tavLst>
                                    </p:anim>
                                    <p:anim calcmode="lin" valueType="num">
                                      <p:cBhvr>
                                        <p:cTn id="9" dur="500" fill="hold"/>
                                        <p:tgtEl>
                                          <p:spTgt spid="7175"/>
                                        </p:tgtEl>
                                        <p:attrNameLst>
                                          <p:attrName>ppt_x</p:attrName>
                                        </p:attrNameLst>
                                      </p:cBhvr>
                                      <p:tavLst>
                                        <p:tav tm="0">
                                          <p:val>
                                            <p:fltVal val="0.5"/>
                                          </p:val>
                                        </p:tav>
                                        <p:tav tm="100000">
                                          <p:val>
                                            <p:strVal val="#ppt_x"/>
                                          </p:val>
                                        </p:tav>
                                      </p:tavLst>
                                    </p:anim>
                                    <p:anim calcmode="lin" valueType="num">
                                      <p:cBhvr>
                                        <p:cTn id="10" dur="500" fill="hold"/>
                                        <p:tgtEl>
                                          <p:spTgt spid="7175"/>
                                        </p:tgtEl>
                                        <p:attrNameLst>
                                          <p:attrName>ppt_y</p:attrName>
                                        </p:attrNameLst>
                                      </p:cBhvr>
                                      <p:tavLst>
                                        <p:tav tm="0">
                                          <p:val>
                                            <p:fltVal val="0.5"/>
                                          </p:val>
                                        </p:tav>
                                        <p:tav tm="100000">
                                          <p:val>
                                            <p:strVal val="#ppt_y"/>
                                          </p:val>
                                        </p:tav>
                                      </p:tavLst>
                                    </p:anim>
                                  </p:childTnLst>
                                </p:cTn>
                              </p:par>
                            </p:childTnLst>
                          </p:cTn>
                        </p:par>
                        <p:par>
                          <p:cTn id="11" fill="hold">
                            <p:stCondLst>
                              <p:cond delay="1500"/>
                            </p:stCondLst>
                            <p:childTnLst>
                              <p:par>
                                <p:cTn id="12" presetID="23" presetClass="entr" presetSubtype="528" fill="hold" nodeType="afterEffect">
                                  <p:stCondLst>
                                    <p:cond delay="0"/>
                                  </p:stCondLst>
                                  <p:childTnLst>
                                    <p:set>
                                      <p:cBhvr>
                                        <p:cTn id="13" dur="1" fill="hold">
                                          <p:stCondLst>
                                            <p:cond delay="0"/>
                                          </p:stCondLst>
                                        </p:cTn>
                                        <p:tgtEl>
                                          <p:spTgt spid="7178"/>
                                        </p:tgtEl>
                                        <p:attrNameLst>
                                          <p:attrName>style.visibility</p:attrName>
                                        </p:attrNameLst>
                                      </p:cBhvr>
                                      <p:to>
                                        <p:strVal val="visible"/>
                                      </p:to>
                                    </p:set>
                                    <p:anim calcmode="lin" valueType="num">
                                      <p:cBhvr>
                                        <p:cTn id="14" dur="500" fill="hold"/>
                                        <p:tgtEl>
                                          <p:spTgt spid="7178"/>
                                        </p:tgtEl>
                                        <p:attrNameLst>
                                          <p:attrName>ppt_w</p:attrName>
                                        </p:attrNameLst>
                                      </p:cBhvr>
                                      <p:tavLst>
                                        <p:tav tm="0">
                                          <p:val>
                                            <p:fltVal val="0"/>
                                          </p:val>
                                        </p:tav>
                                        <p:tav tm="100000">
                                          <p:val>
                                            <p:strVal val="#ppt_w"/>
                                          </p:val>
                                        </p:tav>
                                      </p:tavLst>
                                    </p:anim>
                                    <p:anim calcmode="lin" valueType="num">
                                      <p:cBhvr>
                                        <p:cTn id="15" dur="500" fill="hold"/>
                                        <p:tgtEl>
                                          <p:spTgt spid="7178"/>
                                        </p:tgtEl>
                                        <p:attrNameLst>
                                          <p:attrName>ppt_h</p:attrName>
                                        </p:attrNameLst>
                                      </p:cBhvr>
                                      <p:tavLst>
                                        <p:tav tm="0">
                                          <p:val>
                                            <p:fltVal val="0"/>
                                          </p:val>
                                        </p:tav>
                                        <p:tav tm="100000">
                                          <p:val>
                                            <p:strVal val="#ppt_h"/>
                                          </p:val>
                                        </p:tav>
                                      </p:tavLst>
                                    </p:anim>
                                    <p:anim calcmode="lin" valueType="num">
                                      <p:cBhvr>
                                        <p:cTn id="16" dur="500" fill="hold"/>
                                        <p:tgtEl>
                                          <p:spTgt spid="7178"/>
                                        </p:tgtEl>
                                        <p:attrNameLst>
                                          <p:attrName>ppt_x</p:attrName>
                                        </p:attrNameLst>
                                      </p:cBhvr>
                                      <p:tavLst>
                                        <p:tav tm="0">
                                          <p:val>
                                            <p:fltVal val="0.5"/>
                                          </p:val>
                                        </p:tav>
                                        <p:tav tm="100000">
                                          <p:val>
                                            <p:strVal val="#ppt_x"/>
                                          </p:val>
                                        </p:tav>
                                      </p:tavLst>
                                    </p:anim>
                                    <p:anim calcmode="lin" valueType="num">
                                      <p:cBhvr>
                                        <p:cTn id="17" dur="500" fill="hold"/>
                                        <p:tgtEl>
                                          <p:spTgt spid="717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DAF1146B-012A-4BAD-929B-0D2F30D3540C}" type="slidenum">
              <a:rPr lang="en-US"/>
              <a:pPr/>
              <a:t>18</a:t>
            </a:fld>
            <a:endParaRPr lang="en-US"/>
          </a:p>
        </p:txBody>
      </p:sp>
      <p:sp>
        <p:nvSpPr>
          <p:cNvPr id="37890" name="Rectangle 1026"/>
          <p:cNvSpPr>
            <a:spLocks noGrp="1" noChangeArrowheads="1"/>
          </p:cNvSpPr>
          <p:nvPr>
            <p:ph type="title"/>
          </p:nvPr>
        </p:nvSpPr>
        <p:spPr>
          <a:xfrm>
            <a:off x="762000" y="1524000"/>
            <a:ext cx="7772400" cy="2590800"/>
          </a:xfrm>
        </p:spPr>
        <p:txBody>
          <a:bodyPr/>
          <a:lstStyle/>
          <a:p>
            <a:pPr algn="ctr"/>
            <a:r>
              <a:rPr lang="en-US" b="1">
                <a:latin typeface="Comic Sans MS" pitchFamily="66" charset="0"/>
              </a:rPr>
              <a:t>Part 3:</a:t>
            </a:r>
            <a:br>
              <a:rPr lang="en-US" b="1">
                <a:latin typeface="Comic Sans MS" pitchFamily="66" charset="0"/>
              </a:rPr>
            </a:br>
            <a:r>
              <a:rPr lang="en-US" b="1">
                <a:latin typeface="Comic Sans MS" pitchFamily="66" charset="0"/>
              </a:rPr>
              <a:t>Classification of Lasers and Laser Systems</a:t>
            </a:r>
          </a:p>
        </p:txBody>
      </p:sp>
      <p:sp>
        <p:nvSpPr>
          <p:cNvPr id="37891" name="Rectangle 1027"/>
          <p:cNvSpPr>
            <a:spLocks noChangeArrowheads="1"/>
          </p:cNvSpPr>
          <p:nvPr/>
        </p:nvSpPr>
        <p:spPr bwMode="auto">
          <a:xfrm>
            <a:off x="71438" y="2663825"/>
            <a:ext cx="9144000" cy="0"/>
          </a:xfrm>
          <a:prstGeom prst="rect">
            <a:avLst/>
          </a:prstGeom>
          <a:noFill/>
          <a:ln w="9525">
            <a:noFill/>
            <a:miter lim="800000"/>
            <a:headEnd/>
            <a:tailEnd/>
          </a:ln>
          <a:effectLst/>
        </p:spPr>
        <p:txBody>
          <a:bodyPr>
            <a:spAutoFit/>
          </a:bodyPr>
          <a:lstStyle/>
          <a:p>
            <a:endParaRPr lang="en-US"/>
          </a:p>
        </p:txBody>
      </p:sp>
      <p:sp>
        <p:nvSpPr>
          <p:cNvPr id="37894" name="Rectangle 1030"/>
          <p:cNvSpPr>
            <a:spLocks noChangeArrowheads="1"/>
          </p:cNvSpPr>
          <p:nvPr/>
        </p:nvSpPr>
        <p:spPr bwMode="auto">
          <a:xfrm>
            <a:off x="87313" y="2663825"/>
            <a:ext cx="9144000" cy="0"/>
          </a:xfrm>
          <a:prstGeom prst="rect">
            <a:avLst/>
          </a:prstGeom>
          <a:noFill/>
          <a:ln w="9525">
            <a:noFill/>
            <a:miter lim="800000"/>
            <a:headEnd/>
            <a:tailEnd/>
          </a:ln>
          <a:effectLst/>
        </p:spPr>
        <p:txBody>
          <a:bodyPr>
            <a:spAutoFit/>
          </a:bodyPr>
          <a:lstStyle/>
          <a:p>
            <a:endParaRPr lang="en-US"/>
          </a:p>
        </p:txBody>
      </p:sp>
      <p:sp>
        <p:nvSpPr>
          <p:cNvPr id="37897" name="Rectangle 1033"/>
          <p:cNvSpPr>
            <a:spLocks noChangeArrowheads="1"/>
          </p:cNvSpPr>
          <p:nvPr/>
        </p:nvSpPr>
        <p:spPr bwMode="auto">
          <a:xfrm>
            <a:off x="74613" y="2657475"/>
            <a:ext cx="9144000" cy="0"/>
          </a:xfrm>
          <a:prstGeom prst="rect">
            <a:avLst/>
          </a:prstGeom>
          <a:noFill/>
          <a:ln w="9525">
            <a:noFill/>
            <a:miter lim="800000"/>
            <a:headEnd/>
            <a:tailEnd/>
          </a:ln>
          <a:effectLst/>
        </p:spPr>
        <p:txBody>
          <a:bodyPr>
            <a:spAutoFit/>
          </a:bodyPr>
          <a:lstStyle/>
          <a:p>
            <a:endParaRPr lang="en-US"/>
          </a:p>
        </p:txBody>
      </p:sp>
      <p:pic>
        <p:nvPicPr>
          <p:cNvPr id="37901" name="Picture 1037" descr="http://misty.com/people/don/cl2hen1.gif"/>
          <p:cNvPicPr>
            <a:picLocks noChangeAspect="1" noChangeArrowheads="1"/>
          </p:cNvPicPr>
          <p:nvPr/>
        </p:nvPicPr>
        <p:blipFill>
          <a:blip r:embed="rId2" cstate="print"/>
          <a:srcRect/>
          <a:stretch>
            <a:fillRect/>
          </a:stretch>
        </p:blipFill>
        <p:spPr bwMode="auto">
          <a:xfrm>
            <a:off x="457200" y="4724400"/>
            <a:ext cx="2286000" cy="1495425"/>
          </a:xfrm>
          <a:prstGeom prst="rect">
            <a:avLst/>
          </a:prstGeom>
          <a:noFill/>
        </p:spPr>
      </p:pic>
      <p:pic>
        <p:nvPicPr>
          <p:cNvPr id="37903" name="Picture 1039" descr="http://misty.com/people/don/cl4kry1.gif"/>
          <p:cNvPicPr>
            <a:picLocks noChangeAspect="1" noChangeArrowheads="1"/>
          </p:cNvPicPr>
          <p:nvPr/>
        </p:nvPicPr>
        <p:blipFill>
          <a:blip r:embed="rId3" cstate="print"/>
          <a:srcRect/>
          <a:stretch>
            <a:fillRect/>
          </a:stretch>
        </p:blipFill>
        <p:spPr bwMode="auto">
          <a:xfrm>
            <a:off x="6096000" y="381000"/>
            <a:ext cx="2328863"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7903"/>
                                        </p:tgtEl>
                                        <p:attrNameLst>
                                          <p:attrName>style.visibility</p:attrName>
                                        </p:attrNameLst>
                                      </p:cBhvr>
                                      <p:to>
                                        <p:strVal val="visible"/>
                                      </p:to>
                                    </p:set>
                                    <p:anim calcmode="lin" valueType="num">
                                      <p:cBhvr additive="base">
                                        <p:cTn id="7" dur="500" fill="hold"/>
                                        <p:tgtEl>
                                          <p:spTgt spid="37903"/>
                                        </p:tgtEl>
                                        <p:attrNameLst>
                                          <p:attrName>ppt_x</p:attrName>
                                        </p:attrNameLst>
                                      </p:cBhvr>
                                      <p:tavLst>
                                        <p:tav tm="0">
                                          <p:val>
                                            <p:strVal val="0-#ppt_w/2"/>
                                          </p:val>
                                        </p:tav>
                                        <p:tav tm="100000">
                                          <p:val>
                                            <p:strVal val="#ppt_x"/>
                                          </p:val>
                                        </p:tav>
                                      </p:tavLst>
                                    </p:anim>
                                    <p:anim calcmode="lin" valueType="num">
                                      <p:cBhvr additive="base">
                                        <p:cTn id="8" dur="500" fill="hold"/>
                                        <p:tgtEl>
                                          <p:spTgt spid="3790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37901"/>
                                        </p:tgtEl>
                                        <p:attrNameLst>
                                          <p:attrName>style.visibility</p:attrName>
                                        </p:attrNameLst>
                                      </p:cBhvr>
                                      <p:to>
                                        <p:strVal val="visible"/>
                                      </p:to>
                                    </p:set>
                                    <p:anim calcmode="lin" valueType="num">
                                      <p:cBhvr additive="base">
                                        <p:cTn id="12" dur="500" fill="hold"/>
                                        <p:tgtEl>
                                          <p:spTgt spid="37901"/>
                                        </p:tgtEl>
                                        <p:attrNameLst>
                                          <p:attrName>ppt_x</p:attrName>
                                        </p:attrNameLst>
                                      </p:cBhvr>
                                      <p:tavLst>
                                        <p:tav tm="0">
                                          <p:val>
                                            <p:strVal val="1+#ppt_w/2"/>
                                          </p:val>
                                        </p:tav>
                                        <p:tav tm="100000">
                                          <p:val>
                                            <p:strVal val="#ppt_x"/>
                                          </p:val>
                                        </p:tav>
                                      </p:tavLst>
                                    </p:anim>
                                    <p:anim calcmode="lin" valueType="num">
                                      <p:cBhvr additive="base">
                                        <p:cTn id="13" dur="500" fill="hold"/>
                                        <p:tgtEl>
                                          <p:spTgt spid="379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9FB3BF-C8FA-4A7C-8A60-95202DEB0706}" type="slidenum">
              <a:rPr lang="en-US"/>
              <a:pPr/>
              <a:t>19</a:t>
            </a:fld>
            <a:endParaRPr lang="en-US"/>
          </a:p>
        </p:txBody>
      </p:sp>
      <p:sp>
        <p:nvSpPr>
          <p:cNvPr id="8194" name="Rectangle 2"/>
          <p:cNvSpPr>
            <a:spLocks noGrp="1" noChangeArrowheads="1"/>
          </p:cNvSpPr>
          <p:nvPr>
            <p:ph type="title"/>
          </p:nvPr>
        </p:nvSpPr>
        <p:spPr>
          <a:xfrm>
            <a:off x="685800" y="304800"/>
            <a:ext cx="7772400" cy="1143000"/>
          </a:xfrm>
          <a:noFill/>
        </p:spPr>
        <p:txBody>
          <a:bodyPr/>
          <a:lstStyle/>
          <a:p>
            <a:r>
              <a:rPr lang="en-US" b="1">
                <a:latin typeface="Arial" charset="0"/>
              </a:rPr>
              <a:t>Laser Safety Standards and Hazard Classification</a:t>
            </a:r>
            <a:r>
              <a:rPr lang="en-US">
                <a:latin typeface="Arial" charset="0"/>
              </a:rPr>
              <a:t> </a:t>
            </a:r>
          </a:p>
        </p:txBody>
      </p:sp>
      <p:sp>
        <p:nvSpPr>
          <p:cNvPr id="8196" name="Rectangle 4"/>
          <p:cNvSpPr>
            <a:spLocks noGrp="1" noChangeArrowheads="1"/>
          </p:cNvSpPr>
          <p:nvPr>
            <p:ph type="body" idx="1"/>
          </p:nvPr>
        </p:nvSpPr>
        <p:spPr>
          <a:xfrm>
            <a:off x="1169988" y="1600200"/>
            <a:ext cx="7772400" cy="4460875"/>
          </a:xfrm>
        </p:spPr>
        <p:txBody>
          <a:bodyPr/>
          <a:lstStyle/>
          <a:p>
            <a:pPr>
              <a:lnSpc>
                <a:spcPct val="90000"/>
              </a:lnSpc>
            </a:pPr>
            <a:r>
              <a:rPr lang="en-US" sz="2800">
                <a:latin typeface="Arial" charset="0"/>
              </a:rPr>
              <a:t>Lasers are classified by hazard potential based upon their optical emission.</a:t>
            </a:r>
          </a:p>
          <a:p>
            <a:pPr>
              <a:lnSpc>
                <a:spcPct val="90000"/>
              </a:lnSpc>
            </a:pPr>
            <a:r>
              <a:rPr lang="en-US" sz="2800">
                <a:latin typeface="Arial" charset="0"/>
              </a:rPr>
              <a:t>Necessary control measures are determined by these classifications.</a:t>
            </a:r>
          </a:p>
          <a:p>
            <a:pPr>
              <a:lnSpc>
                <a:spcPct val="90000"/>
              </a:lnSpc>
            </a:pPr>
            <a:r>
              <a:rPr lang="en-US" sz="2800">
                <a:latin typeface="Arial" charset="0"/>
              </a:rPr>
              <a:t>In this manner, unnecessary restrictions are not placed on the use of many lasers which are engineered to assure safety.</a:t>
            </a:r>
          </a:p>
          <a:p>
            <a:pPr>
              <a:lnSpc>
                <a:spcPct val="90000"/>
              </a:lnSpc>
            </a:pPr>
            <a:r>
              <a:rPr lang="en-US" sz="2800">
                <a:latin typeface="Arial" charset="0"/>
              </a:rPr>
              <a:t>In the U.S., laser classifications are based on American National Standards Institute’s (ANSI) Z136.1 Safe Use of Lasers.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8BE7010-BA9A-4F9A-BB8F-6649F6D12D2F}" type="slidenum">
              <a:rPr lang="en-US"/>
              <a:pPr/>
              <a:t>2</a:t>
            </a:fld>
            <a:endParaRPr lang="en-US"/>
          </a:p>
        </p:txBody>
      </p:sp>
      <p:sp>
        <p:nvSpPr>
          <p:cNvPr id="1026" name="Rectangle 2"/>
          <p:cNvSpPr>
            <a:spLocks noGrp="1" noChangeArrowheads="1"/>
          </p:cNvSpPr>
          <p:nvPr>
            <p:ph type="title"/>
          </p:nvPr>
        </p:nvSpPr>
        <p:spPr>
          <a:xfrm>
            <a:off x="685800" y="381000"/>
            <a:ext cx="7772400" cy="2590800"/>
          </a:xfrm>
        </p:spPr>
        <p:txBody>
          <a:bodyPr/>
          <a:lstStyle/>
          <a:p>
            <a:pPr algn="ctr"/>
            <a:r>
              <a:rPr lang="en-US" sz="5400">
                <a:latin typeface="Comic Sans MS" pitchFamily="66" charset="0"/>
              </a:rPr>
              <a:t>Part 1:</a:t>
            </a:r>
            <a:br>
              <a:rPr lang="en-US" sz="5400">
                <a:latin typeface="Comic Sans MS" pitchFamily="66" charset="0"/>
              </a:rPr>
            </a:br>
            <a:r>
              <a:rPr lang="en-US" sz="5400">
                <a:latin typeface="Comic Sans MS" pitchFamily="66" charset="0"/>
              </a:rPr>
              <a:t>Fundamentals of Laser Operation</a:t>
            </a:r>
          </a:p>
        </p:txBody>
      </p:sp>
      <p:pic>
        <p:nvPicPr>
          <p:cNvPr id="1031" name="Picture 7" descr="http://laxmi.nuc.ucla.edu:8248/M248_98/iphysics/laser.gif"/>
          <p:cNvPicPr>
            <a:picLocks noChangeAspect="1" noChangeArrowheads="1"/>
          </p:cNvPicPr>
          <p:nvPr/>
        </p:nvPicPr>
        <p:blipFill>
          <a:blip r:embed="rId2" cstate="print">
            <a:clrChange>
              <a:clrFrom>
                <a:srgbClr val="000000"/>
              </a:clrFrom>
              <a:clrTo>
                <a:srgbClr val="000000">
                  <a:alpha val="0"/>
                </a:srgbClr>
              </a:clrTo>
            </a:clrChange>
          </a:blip>
          <a:srcRect t="-1340" r="-1428" b="5359"/>
          <a:stretch>
            <a:fillRect/>
          </a:stretch>
        </p:blipFill>
        <p:spPr bwMode="auto">
          <a:xfrm>
            <a:off x="2133600" y="2706688"/>
            <a:ext cx="5486400" cy="415131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CFCD9A51-DD94-4996-9D2F-4AFBFDB33200}" type="slidenum">
              <a:rPr lang="en-US"/>
              <a:pPr/>
              <a:t>20</a:t>
            </a:fld>
            <a:endParaRPr lang="en-US"/>
          </a:p>
        </p:txBody>
      </p:sp>
      <p:sp>
        <p:nvSpPr>
          <p:cNvPr id="18434" name="Rectangle 1026"/>
          <p:cNvSpPr>
            <a:spLocks noGrp="1" noChangeArrowheads="1"/>
          </p:cNvSpPr>
          <p:nvPr>
            <p:ph type="title"/>
          </p:nvPr>
        </p:nvSpPr>
        <p:spPr>
          <a:xfrm>
            <a:off x="304800" y="381000"/>
            <a:ext cx="7772400" cy="685800"/>
          </a:xfrm>
        </p:spPr>
        <p:txBody>
          <a:bodyPr/>
          <a:lstStyle/>
          <a:p>
            <a:r>
              <a:rPr lang="en-US" b="1">
                <a:latin typeface="Arial" charset="0"/>
              </a:rPr>
              <a:t>Laser Class</a:t>
            </a:r>
          </a:p>
        </p:txBody>
      </p:sp>
      <p:sp>
        <p:nvSpPr>
          <p:cNvPr id="18435" name="Text Box 1027"/>
          <p:cNvSpPr txBox="1">
            <a:spLocks noChangeArrowheads="1"/>
          </p:cNvSpPr>
          <p:nvPr/>
        </p:nvSpPr>
        <p:spPr bwMode="auto">
          <a:xfrm>
            <a:off x="609600" y="1371600"/>
            <a:ext cx="7543800" cy="5568950"/>
          </a:xfrm>
          <a:prstGeom prst="rect">
            <a:avLst/>
          </a:prstGeom>
          <a:noFill/>
          <a:ln w="9525">
            <a:noFill/>
            <a:miter lim="800000"/>
            <a:headEnd/>
            <a:tailEnd/>
          </a:ln>
          <a:effectLst/>
        </p:spPr>
        <p:txBody>
          <a:bodyPr>
            <a:spAutoFit/>
          </a:bodyPr>
          <a:lstStyle/>
          <a:p>
            <a:pPr marL="457200" indent="-457200">
              <a:spcBef>
                <a:spcPct val="50000"/>
              </a:spcBef>
            </a:pPr>
            <a:r>
              <a:rPr lang="en-US">
                <a:latin typeface="Arial" charset="0"/>
                <a:cs typeface="Arial" charset="0"/>
              </a:rPr>
              <a:t>The following criteria are used to classify lasers:</a:t>
            </a:r>
            <a:r>
              <a:rPr lang="en-US">
                <a:latin typeface="Arial" charset="0"/>
              </a:rPr>
              <a:t> </a:t>
            </a:r>
          </a:p>
          <a:p>
            <a:pPr marL="457200" indent="-457200">
              <a:spcBef>
                <a:spcPct val="50000"/>
              </a:spcBef>
              <a:buFontTx/>
              <a:buAutoNum type="arabicPeriod"/>
            </a:pPr>
            <a:r>
              <a:rPr lang="en-US" b="1">
                <a:solidFill>
                  <a:srgbClr val="FBD205"/>
                </a:solidFill>
                <a:latin typeface="Arial" charset="0"/>
                <a:cs typeface="Arial" charset="0"/>
              </a:rPr>
              <a:t>Wavelength</a:t>
            </a:r>
            <a:r>
              <a:rPr lang="en-US">
                <a:latin typeface="Arial" charset="0"/>
                <a:cs typeface="Arial" charset="0"/>
              </a:rPr>
              <a:t>. If the laser is designed to emit multiple wavelengths the classification is based on the most hazardous wavelength. </a:t>
            </a:r>
          </a:p>
          <a:p>
            <a:pPr marL="457200" indent="-457200">
              <a:spcBef>
                <a:spcPct val="50000"/>
              </a:spcBef>
              <a:buFontTx/>
              <a:buAutoNum type="arabicPeriod"/>
            </a:pPr>
            <a:r>
              <a:rPr lang="en-US">
                <a:latin typeface="Arial" charset="0"/>
                <a:cs typeface="Arial" charset="0"/>
              </a:rPr>
              <a:t>For continuous wave (CW) or repetitively pulsed lasers the </a:t>
            </a:r>
            <a:r>
              <a:rPr lang="en-US" b="1">
                <a:solidFill>
                  <a:srgbClr val="FBD205"/>
                </a:solidFill>
                <a:latin typeface="Arial" charset="0"/>
                <a:cs typeface="Arial" charset="0"/>
              </a:rPr>
              <a:t>average power</a:t>
            </a:r>
            <a:r>
              <a:rPr lang="en-US">
                <a:solidFill>
                  <a:srgbClr val="FBD205"/>
                </a:solidFill>
                <a:latin typeface="Arial" charset="0"/>
                <a:cs typeface="Arial" charset="0"/>
              </a:rPr>
              <a:t> </a:t>
            </a:r>
            <a:r>
              <a:rPr lang="en-US" b="1">
                <a:solidFill>
                  <a:srgbClr val="FBD205"/>
                </a:solidFill>
                <a:latin typeface="Arial" charset="0"/>
                <a:cs typeface="Arial" charset="0"/>
              </a:rPr>
              <a:t>output</a:t>
            </a:r>
            <a:r>
              <a:rPr lang="en-US">
                <a:latin typeface="Arial" charset="0"/>
                <a:cs typeface="Arial" charset="0"/>
              </a:rPr>
              <a:t> (Watts) and </a:t>
            </a:r>
            <a:r>
              <a:rPr lang="en-US" b="1">
                <a:solidFill>
                  <a:srgbClr val="FBD205"/>
                </a:solidFill>
                <a:latin typeface="Arial" charset="0"/>
                <a:cs typeface="Arial" charset="0"/>
              </a:rPr>
              <a:t>limiting exposure time</a:t>
            </a:r>
            <a:r>
              <a:rPr lang="en-US">
                <a:latin typeface="Arial" charset="0"/>
                <a:cs typeface="Arial" charset="0"/>
              </a:rPr>
              <a:t> inherent in the design are considered. </a:t>
            </a:r>
          </a:p>
          <a:p>
            <a:pPr marL="457200" indent="-457200">
              <a:spcBef>
                <a:spcPct val="50000"/>
              </a:spcBef>
              <a:buFontTx/>
              <a:buAutoNum type="arabicPeriod"/>
            </a:pPr>
            <a:r>
              <a:rPr lang="en-US">
                <a:latin typeface="Arial" charset="0"/>
                <a:cs typeface="Arial" charset="0"/>
              </a:rPr>
              <a:t>For pulsed lasers the </a:t>
            </a:r>
            <a:r>
              <a:rPr lang="en-US" b="1">
                <a:solidFill>
                  <a:srgbClr val="FBD205"/>
                </a:solidFill>
                <a:latin typeface="Arial" charset="0"/>
                <a:cs typeface="Arial" charset="0"/>
              </a:rPr>
              <a:t>total energy per pulse</a:t>
            </a:r>
            <a:r>
              <a:rPr lang="en-US">
                <a:latin typeface="Arial" charset="0"/>
                <a:cs typeface="Arial" charset="0"/>
              </a:rPr>
              <a:t> (Joule), </a:t>
            </a:r>
            <a:r>
              <a:rPr lang="en-US" b="1">
                <a:solidFill>
                  <a:srgbClr val="FBD205"/>
                </a:solidFill>
                <a:latin typeface="Arial" charset="0"/>
                <a:cs typeface="Arial" charset="0"/>
              </a:rPr>
              <a:t>pulse duration</a:t>
            </a:r>
            <a:r>
              <a:rPr lang="en-US">
                <a:latin typeface="Arial" charset="0"/>
                <a:cs typeface="Arial" charset="0"/>
              </a:rPr>
              <a:t>, </a:t>
            </a:r>
            <a:r>
              <a:rPr lang="en-US" b="1">
                <a:solidFill>
                  <a:srgbClr val="FBD205"/>
                </a:solidFill>
                <a:latin typeface="Arial" charset="0"/>
                <a:cs typeface="Arial" charset="0"/>
              </a:rPr>
              <a:t>pulse repetition</a:t>
            </a:r>
            <a:r>
              <a:rPr lang="en-US" b="1">
                <a:latin typeface="Arial" charset="0"/>
                <a:cs typeface="Arial" charset="0"/>
              </a:rPr>
              <a:t> </a:t>
            </a:r>
            <a:r>
              <a:rPr lang="en-US" b="1">
                <a:solidFill>
                  <a:srgbClr val="FBD205"/>
                </a:solidFill>
                <a:latin typeface="Arial" charset="0"/>
                <a:cs typeface="Arial" charset="0"/>
              </a:rPr>
              <a:t>frequency</a:t>
            </a:r>
            <a:r>
              <a:rPr lang="en-US">
                <a:latin typeface="Arial" charset="0"/>
                <a:cs typeface="Arial" charset="0"/>
              </a:rPr>
              <a:t> and </a:t>
            </a:r>
            <a:r>
              <a:rPr lang="en-US" b="1">
                <a:solidFill>
                  <a:srgbClr val="FBD205"/>
                </a:solidFill>
                <a:latin typeface="Arial" charset="0"/>
                <a:cs typeface="Arial" charset="0"/>
              </a:rPr>
              <a:t>emergent beam radiant exposure</a:t>
            </a:r>
            <a:r>
              <a:rPr lang="en-US">
                <a:latin typeface="Arial" charset="0"/>
                <a:cs typeface="Arial" charset="0"/>
              </a:rPr>
              <a:t> are considered. </a:t>
            </a:r>
          </a:p>
          <a:p>
            <a:pPr marL="457200" indent="-457200">
              <a:spcBef>
                <a:spcPct val="50000"/>
              </a:spcBef>
            </a:pPr>
            <a:endParaRPr lang="en-US">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DF3E97D5-ADF0-4BD0-9613-EA824626DBAE}" type="slidenum">
              <a:rPr lang="en-US"/>
              <a:pPr/>
              <a:t>21</a:t>
            </a:fld>
            <a:endParaRPr lang="en-US"/>
          </a:p>
        </p:txBody>
      </p:sp>
      <p:sp>
        <p:nvSpPr>
          <p:cNvPr id="9218" name="Rectangle 2"/>
          <p:cNvSpPr>
            <a:spLocks noGrp="1" noChangeArrowheads="1"/>
          </p:cNvSpPr>
          <p:nvPr>
            <p:ph type="title"/>
          </p:nvPr>
        </p:nvSpPr>
        <p:spPr>
          <a:xfrm>
            <a:off x="381000" y="228600"/>
            <a:ext cx="8458200" cy="609600"/>
          </a:xfrm>
          <a:noFill/>
          <a:ln/>
        </p:spPr>
        <p:txBody>
          <a:bodyPr/>
          <a:lstStyle/>
          <a:p>
            <a:r>
              <a:rPr lang="en-US" sz="4000" b="1">
                <a:latin typeface="Arial" charset="0"/>
              </a:rPr>
              <a:t>ANSI Classifications </a:t>
            </a:r>
          </a:p>
        </p:txBody>
      </p:sp>
      <p:sp>
        <p:nvSpPr>
          <p:cNvPr id="9219" name="Rectangle 3"/>
          <p:cNvSpPr>
            <a:spLocks noChangeArrowheads="1"/>
          </p:cNvSpPr>
          <p:nvPr/>
        </p:nvSpPr>
        <p:spPr bwMode="auto">
          <a:xfrm>
            <a:off x="0" y="1219200"/>
            <a:ext cx="9144000" cy="4789488"/>
          </a:xfrm>
          <a:prstGeom prst="rect">
            <a:avLst/>
          </a:prstGeom>
          <a:noFill/>
          <a:ln w="9525">
            <a:noFill/>
            <a:miter lim="800000"/>
            <a:headEnd/>
            <a:tailEnd/>
          </a:ln>
          <a:effectLst/>
        </p:spPr>
        <p:txBody>
          <a:bodyPr>
            <a:spAutoFit/>
          </a:bodyPr>
          <a:lstStyle/>
          <a:p>
            <a:endParaRPr lang="en-US" sz="2800">
              <a:latin typeface="Arial" charset="0"/>
            </a:endParaRPr>
          </a:p>
          <a:p>
            <a:pPr lvl="1" eaLnBrk="0" hangingPunct="0">
              <a:buFontTx/>
              <a:buChar char="•"/>
            </a:pPr>
            <a:r>
              <a:rPr lang="en-US" sz="2800" b="1">
                <a:solidFill>
                  <a:srgbClr val="F37B0D"/>
                </a:solidFill>
                <a:latin typeface="Arial" charset="0"/>
              </a:rPr>
              <a:t>Class 1</a:t>
            </a:r>
            <a:r>
              <a:rPr lang="en-US" sz="2800">
                <a:latin typeface="Arial" charset="0"/>
              </a:rPr>
              <a:t> denotes laser or laser systems that do not, under normal operating conditions, pose a hazard.</a:t>
            </a:r>
          </a:p>
          <a:p>
            <a:pPr lvl="1" eaLnBrk="0" hangingPunct="0"/>
            <a:endParaRPr lang="en-US" sz="2800">
              <a:latin typeface="Arial" charset="0"/>
            </a:endParaRPr>
          </a:p>
          <a:p>
            <a:pPr lvl="1" eaLnBrk="0" hangingPunct="0"/>
            <a:r>
              <a:rPr lang="en-US" sz="2800" b="1">
                <a:solidFill>
                  <a:srgbClr val="F37B0D"/>
                </a:solidFill>
                <a:latin typeface="Arial" charset="0"/>
              </a:rPr>
              <a:t>Class 2</a:t>
            </a:r>
            <a:r>
              <a:rPr lang="en-US" sz="2800">
                <a:latin typeface="Arial" charset="0"/>
              </a:rPr>
              <a:t> denotes low-power visible lasers or laser system which, because of the normal human aversion response (i.e., blinking, eye movement, etc.), do not normally present a hazard, but may present some potential for hazard if viewed directly for extended periods of time (like many conventional light sources). </a:t>
            </a:r>
          </a:p>
          <a:p>
            <a:pPr eaLnBrk="0" hangingPunct="0"/>
            <a:endParaRPr lang="en-US"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219">
                                            <p:txEl>
                                              <p:pRg st="3" end="3"/>
                                            </p:txEl>
                                          </p:spTgt>
                                        </p:tgtEl>
                                        <p:attrNameLst>
                                          <p:attrName>style.visibility</p:attrName>
                                        </p:attrNameLst>
                                      </p:cBhvr>
                                      <p:to>
                                        <p:strVal val="visible"/>
                                      </p:to>
                                    </p:set>
                                    <p:anim calcmode="lin" valueType="num">
                                      <p:cBhvr additive="base">
                                        <p:cTn id="12"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B6DD33-5C0E-43B0-B5B4-B9C951C1E155}" type="slidenum">
              <a:rPr lang="en-US"/>
              <a:pPr/>
              <a:t>22</a:t>
            </a:fld>
            <a:endParaRPr lang="en-US"/>
          </a:p>
        </p:txBody>
      </p:sp>
      <p:sp>
        <p:nvSpPr>
          <p:cNvPr id="10242" name="Rectangle 2"/>
          <p:cNvSpPr>
            <a:spLocks noChangeArrowheads="1"/>
          </p:cNvSpPr>
          <p:nvPr/>
        </p:nvSpPr>
        <p:spPr bwMode="auto">
          <a:xfrm>
            <a:off x="0" y="990600"/>
            <a:ext cx="8839200" cy="5273675"/>
          </a:xfrm>
          <a:prstGeom prst="rect">
            <a:avLst/>
          </a:prstGeom>
          <a:noFill/>
          <a:ln w="9525">
            <a:noFill/>
            <a:miter lim="800000"/>
            <a:headEnd/>
            <a:tailEnd/>
          </a:ln>
          <a:effectLst/>
        </p:spPr>
        <p:txBody>
          <a:bodyPr>
            <a:spAutoFit/>
          </a:bodyPr>
          <a:lstStyle/>
          <a:p>
            <a:endParaRPr lang="en-US" sz="2000">
              <a:latin typeface="Arial" charset="0"/>
            </a:endParaRPr>
          </a:p>
          <a:p>
            <a:pPr marL="338138" lvl="1" indent="-223838" eaLnBrk="0" hangingPunct="0">
              <a:buFontTx/>
              <a:buChar char="•"/>
            </a:pPr>
            <a:r>
              <a:rPr lang="en-US" sz="2000" b="1">
                <a:solidFill>
                  <a:srgbClr val="F37B0D"/>
                </a:solidFill>
                <a:latin typeface="Arial" charset="0"/>
              </a:rPr>
              <a:t>Class 3a</a:t>
            </a:r>
            <a:r>
              <a:rPr lang="en-US" sz="2000">
                <a:latin typeface="Arial" charset="0"/>
              </a:rPr>
              <a:t> denotes some lasers or laser systems having a CAUTION label that normally would not injure the eye if viewed for only momentary periods (within the aversion response period) with the unaided eye, but may present a greater hazard if viewed using collecting optics. Class 3a lasers have DANGER labels and are capable of exceeding permissible exposure levels.  If operated with care Class 3a lasers pose a low risk of injury.</a:t>
            </a:r>
          </a:p>
          <a:p>
            <a:pPr marL="338138" lvl="1" indent="-223838" eaLnBrk="0" hangingPunct="0"/>
            <a:endParaRPr lang="en-US" sz="2000">
              <a:latin typeface="Arial" charset="0"/>
            </a:endParaRPr>
          </a:p>
          <a:p>
            <a:pPr marL="338138" lvl="1" indent="-223838" eaLnBrk="0" hangingPunct="0">
              <a:buFontTx/>
              <a:buChar char="•"/>
            </a:pPr>
            <a:r>
              <a:rPr lang="en-US" sz="2000" b="1">
                <a:solidFill>
                  <a:srgbClr val="F37B0D"/>
                </a:solidFill>
                <a:latin typeface="Arial" charset="0"/>
              </a:rPr>
              <a:t>Class 3b</a:t>
            </a:r>
            <a:r>
              <a:rPr lang="en-US" sz="2000">
                <a:latin typeface="Arial" charset="0"/>
              </a:rPr>
              <a:t> denotes lasers or laser systems that can produce a hazard it viewed directly. This includes intrabeam viewing of specular reflections. Normally, Class 3b lasers will not produce a hazardous diffuse reflection. </a:t>
            </a:r>
          </a:p>
          <a:p>
            <a:pPr marL="338138" lvl="1" indent="-223838" eaLnBrk="0" hangingPunct="0"/>
            <a:endParaRPr lang="en-US" sz="2000">
              <a:latin typeface="Arial" charset="0"/>
            </a:endParaRPr>
          </a:p>
          <a:p>
            <a:pPr marL="338138" lvl="1" indent="-223838" eaLnBrk="0" hangingPunct="0">
              <a:buFontTx/>
              <a:buChar char="•"/>
            </a:pPr>
            <a:r>
              <a:rPr lang="en-US" sz="2000" b="1">
                <a:solidFill>
                  <a:srgbClr val="F37B0D"/>
                </a:solidFill>
                <a:latin typeface="Arial" charset="0"/>
              </a:rPr>
              <a:t>Class 4</a:t>
            </a:r>
            <a:r>
              <a:rPr lang="en-US" sz="2000">
                <a:latin typeface="Arial" charset="0"/>
              </a:rPr>
              <a:t> denotes lasers and laser systems that produce a hazard not only from direct or specular reflections, but may also produce significant skin hazards as well as fire hazards. </a:t>
            </a:r>
          </a:p>
          <a:p>
            <a:pPr eaLnBrk="0" hangingPunct="0"/>
            <a:endParaRPr lang="en-US" sz="2000">
              <a:latin typeface="Arial" charset="0"/>
            </a:endParaRPr>
          </a:p>
        </p:txBody>
      </p:sp>
      <p:sp>
        <p:nvSpPr>
          <p:cNvPr id="10244" name="Rectangle 4"/>
          <p:cNvSpPr>
            <a:spLocks noGrp="1" noChangeArrowheads="1"/>
          </p:cNvSpPr>
          <p:nvPr>
            <p:ph type="title"/>
          </p:nvPr>
        </p:nvSpPr>
        <p:spPr>
          <a:xfrm>
            <a:off x="533400" y="228600"/>
            <a:ext cx="7772400" cy="762000"/>
          </a:xfrm>
        </p:spPr>
        <p:txBody>
          <a:bodyPr/>
          <a:lstStyle/>
          <a:p>
            <a:r>
              <a:rPr lang="en-US" sz="3600" b="1">
                <a:latin typeface="Arial" charset="0"/>
              </a:rPr>
              <a:t>ANSI Classifications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 calcmode="lin" valueType="num">
                                      <p:cBhvr additive="base">
                                        <p:cTn id="7" dur="500" fill="hold"/>
                                        <p:tgtEl>
                                          <p:spTgt spid="1024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2">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242">
                                            <p:txEl>
                                              <p:pRg st="3" end="3"/>
                                            </p:txEl>
                                          </p:spTgt>
                                        </p:tgtEl>
                                        <p:attrNameLst>
                                          <p:attrName>style.visibility</p:attrName>
                                        </p:attrNameLst>
                                      </p:cBhvr>
                                      <p:to>
                                        <p:strVal val="visible"/>
                                      </p:to>
                                    </p:set>
                                    <p:anim calcmode="lin" valueType="num">
                                      <p:cBhvr additive="base">
                                        <p:cTn id="12" dur="500" fill="hold"/>
                                        <p:tgtEl>
                                          <p:spTgt spid="10242">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242">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242">
                                            <p:txEl>
                                              <p:pRg st="5" end="5"/>
                                            </p:txEl>
                                          </p:spTgt>
                                        </p:tgtEl>
                                        <p:attrNameLst>
                                          <p:attrName>style.visibility</p:attrName>
                                        </p:attrNameLst>
                                      </p:cBhvr>
                                      <p:to>
                                        <p:strVal val="visible"/>
                                      </p:to>
                                    </p:set>
                                    <p:anim calcmode="lin" valueType="num">
                                      <p:cBhvr additive="base">
                                        <p:cTn id="17" dur="500" fill="hold"/>
                                        <p:tgtEl>
                                          <p:spTgt spid="10242">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bldLvl="2"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82193D55-014C-43DD-950E-20679E59E0A3}" type="slidenum">
              <a:rPr lang="en-US"/>
              <a:pPr/>
              <a:t>23</a:t>
            </a:fld>
            <a:endParaRPr lang="en-US"/>
          </a:p>
        </p:txBody>
      </p:sp>
      <p:sp>
        <p:nvSpPr>
          <p:cNvPr id="19458" name="Rectangle 2"/>
          <p:cNvSpPr>
            <a:spLocks noGrp="1" noChangeArrowheads="1"/>
          </p:cNvSpPr>
          <p:nvPr>
            <p:ph type="title"/>
          </p:nvPr>
        </p:nvSpPr>
        <p:spPr>
          <a:xfrm>
            <a:off x="685800" y="304800"/>
            <a:ext cx="7772400" cy="685800"/>
          </a:xfrm>
        </p:spPr>
        <p:txBody>
          <a:bodyPr/>
          <a:lstStyle/>
          <a:p>
            <a:r>
              <a:rPr lang="en-US" sz="4000" b="1">
                <a:latin typeface="Arial" charset="0"/>
                <a:cs typeface="Arial" charset="0"/>
              </a:rPr>
              <a:t>Hazard Evaluation- Reflections</a:t>
            </a:r>
          </a:p>
        </p:txBody>
      </p:sp>
      <p:sp>
        <p:nvSpPr>
          <p:cNvPr id="19459" name="Text Box 3"/>
          <p:cNvSpPr txBox="1">
            <a:spLocks noChangeArrowheads="1"/>
          </p:cNvSpPr>
          <p:nvPr/>
        </p:nvSpPr>
        <p:spPr bwMode="auto">
          <a:xfrm>
            <a:off x="381000" y="1143000"/>
            <a:ext cx="8458200" cy="5203825"/>
          </a:xfrm>
          <a:prstGeom prst="rect">
            <a:avLst/>
          </a:prstGeom>
          <a:noFill/>
          <a:ln w="9525">
            <a:noFill/>
            <a:miter lim="800000"/>
            <a:headEnd/>
            <a:tailEnd/>
          </a:ln>
          <a:effectLst/>
        </p:spPr>
        <p:txBody>
          <a:bodyPr>
            <a:spAutoFit/>
          </a:bodyPr>
          <a:lstStyle/>
          <a:p>
            <a:pPr>
              <a:spcBef>
                <a:spcPct val="50000"/>
              </a:spcBef>
            </a:pPr>
            <a:r>
              <a:rPr lang="en-US" b="1" u="sng">
                <a:solidFill>
                  <a:srgbClr val="88FFA0"/>
                </a:solidFill>
                <a:latin typeface="Arial" charset="0"/>
                <a:cs typeface="Arial" charset="0"/>
              </a:rPr>
              <a:t>Specular reflections</a:t>
            </a:r>
            <a:r>
              <a:rPr lang="en-US" b="1">
                <a:latin typeface="Arial" charset="0"/>
                <a:cs typeface="Arial" charset="0"/>
              </a:rPr>
              <a:t> are mirror-like reflections and can reflect close to 100% of the incident light. Flat surfaces will not change a fixed beam diameter only the direction. Convex surfaces will cause beam spreading, and concave surfaces will make the beam converge.</a:t>
            </a:r>
          </a:p>
          <a:p>
            <a:pPr>
              <a:spcBef>
                <a:spcPct val="50000"/>
              </a:spcBef>
            </a:pPr>
            <a:r>
              <a:rPr lang="en-US" b="1" u="sng">
                <a:solidFill>
                  <a:srgbClr val="88FFA0"/>
                </a:solidFill>
                <a:latin typeface="Arial" charset="0"/>
                <a:cs typeface="Arial" charset="0"/>
              </a:rPr>
              <a:t>Diffuse reflections</a:t>
            </a:r>
            <a:r>
              <a:rPr lang="en-US" b="1">
                <a:latin typeface="Arial" charset="0"/>
                <a:cs typeface="Arial" charset="0"/>
              </a:rPr>
              <a:t> result when surface irregularities scatter light in all directions. The specular nature of a surface is dependent upon the wavelength of incident radiation. A specular surface is one that has a surface roughness less than the wavelength of the incident light. A very rough surface is not specular to visible light but might be to IR radiation of 10.6 µm from a CO2 laser.</a:t>
            </a:r>
          </a:p>
          <a:p>
            <a:pPr>
              <a:spcBef>
                <a:spcPct val="50000"/>
              </a:spcBef>
            </a:pPr>
            <a:endParaRPr lang="en-US" b="1">
              <a:latin typeface="Arial"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4D9731-49AB-41FB-8661-2719FC691796}" type="slidenum">
              <a:rPr lang="en-US"/>
              <a:pPr/>
              <a:t>24</a:t>
            </a:fld>
            <a:endParaRPr lang="en-US"/>
          </a:p>
        </p:txBody>
      </p:sp>
      <p:sp>
        <p:nvSpPr>
          <p:cNvPr id="20482" name="Rectangle 2"/>
          <p:cNvSpPr>
            <a:spLocks noGrp="1" noChangeArrowheads="1"/>
          </p:cNvSpPr>
          <p:nvPr>
            <p:ph type="title"/>
          </p:nvPr>
        </p:nvSpPr>
        <p:spPr>
          <a:xfrm>
            <a:off x="609600" y="381000"/>
            <a:ext cx="7772400" cy="457200"/>
          </a:xfrm>
        </p:spPr>
        <p:txBody>
          <a:bodyPr/>
          <a:lstStyle/>
          <a:p>
            <a:r>
              <a:rPr lang="en-US" sz="4000" b="1">
                <a:latin typeface="Arial" charset="0"/>
                <a:cs typeface="Arial" charset="0"/>
              </a:rPr>
              <a:t>Reflection Hazards (cont’d)</a:t>
            </a:r>
          </a:p>
        </p:txBody>
      </p:sp>
      <p:grpSp>
        <p:nvGrpSpPr>
          <p:cNvPr id="20505" name="Group 25"/>
          <p:cNvGrpSpPr>
            <a:grpSpLocks/>
          </p:cNvGrpSpPr>
          <p:nvPr/>
        </p:nvGrpSpPr>
        <p:grpSpPr bwMode="auto">
          <a:xfrm>
            <a:off x="685800" y="1252538"/>
            <a:ext cx="8077200" cy="2024062"/>
            <a:chOff x="432" y="789"/>
            <a:chExt cx="5088" cy="1275"/>
          </a:xfrm>
        </p:grpSpPr>
        <p:pic>
          <p:nvPicPr>
            <p:cNvPr id="20501" name="Picture 21" descr="C:\Documents and Settings\aweaver\Desktop\My Pictures\spec reflection.bmp"/>
            <p:cNvPicPr>
              <a:picLocks noChangeAspect="1" noChangeArrowheads="1"/>
            </p:cNvPicPr>
            <p:nvPr/>
          </p:nvPicPr>
          <p:blipFill>
            <a:blip r:embed="rId2" cstate="print"/>
            <a:srcRect/>
            <a:stretch>
              <a:fillRect/>
            </a:stretch>
          </p:blipFill>
          <p:spPr bwMode="auto">
            <a:xfrm>
              <a:off x="432" y="789"/>
              <a:ext cx="2976" cy="1275"/>
            </a:xfrm>
            <a:prstGeom prst="rect">
              <a:avLst/>
            </a:prstGeom>
            <a:noFill/>
          </p:spPr>
        </p:pic>
        <p:sp>
          <p:nvSpPr>
            <p:cNvPr id="20502" name="Text Box 22"/>
            <p:cNvSpPr txBox="1">
              <a:spLocks noChangeArrowheads="1"/>
            </p:cNvSpPr>
            <p:nvPr/>
          </p:nvSpPr>
          <p:spPr bwMode="auto">
            <a:xfrm>
              <a:off x="3456" y="1056"/>
              <a:ext cx="2064" cy="750"/>
            </a:xfrm>
            <a:prstGeom prst="rect">
              <a:avLst/>
            </a:prstGeom>
            <a:noFill/>
            <a:ln w="9525">
              <a:noFill/>
              <a:miter lim="800000"/>
              <a:headEnd/>
              <a:tailEnd/>
            </a:ln>
            <a:effectLst/>
          </p:spPr>
          <p:txBody>
            <a:bodyPr>
              <a:spAutoFit/>
            </a:bodyPr>
            <a:lstStyle/>
            <a:p>
              <a:pPr>
                <a:spcBef>
                  <a:spcPct val="50000"/>
                </a:spcBef>
              </a:pPr>
              <a:r>
                <a:rPr lang="en-US" sz="3600" b="1">
                  <a:solidFill>
                    <a:srgbClr val="7BF796"/>
                  </a:solidFill>
                  <a:latin typeface="Arial" charset="0"/>
                </a:rPr>
                <a:t>Specular Reflection</a:t>
              </a:r>
            </a:p>
          </p:txBody>
        </p:sp>
      </p:grpSp>
      <p:grpSp>
        <p:nvGrpSpPr>
          <p:cNvPr id="20506" name="Group 26"/>
          <p:cNvGrpSpPr>
            <a:grpSpLocks/>
          </p:cNvGrpSpPr>
          <p:nvPr/>
        </p:nvGrpSpPr>
        <p:grpSpPr bwMode="auto">
          <a:xfrm>
            <a:off x="685800" y="4114800"/>
            <a:ext cx="8077200" cy="2057400"/>
            <a:chOff x="432" y="2592"/>
            <a:chExt cx="5088" cy="1296"/>
          </a:xfrm>
        </p:grpSpPr>
        <p:pic>
          <p:nvPicPr>
            <p:cNvPr id="20500" name="Picture 20" descr="C:\Documents and Settings\aweaver\Desktop\My Pictures\diffused reflection.bmp"/>
            <p:cNvPicPr>
              <a:picLocks noChangeAspect="1" noChangeArrowheads="1"/>
            </p:cNvPicPr>
            <p:nvPr/>
          </p:nvPicPr>
          <p:blipFill>
            <a:blip r:embed="rId3" cstate="print"/>
            <a:srcRect/>
            <a:stretch>
              <a:fillRect/>
            </a:stretch>
          </p:blipFill>
          <p:spPr bwMode="auto">
            <a:xfrm>
              <a:off x="432" y="2592"/>
              <a:ext cx="3024" cy="1296"/>
            </a:xfrm>
            <a:prstGeom prst="rect">
              <a:avLst/>
            </a:prstGeom>
            <a:noFill/>
          </p:spPr>
        </p:pic>
        <p:sp>
          <p:nvSpPr>
            <p:cNvPr id="20504" name="Text Box 24"/>
            <p:cNvSpPr txBox="1">
              <a:spLocks noChangeArrowheads="1"/>
            </p:cNvSpPr>
            <p:nvPr/>
          </p:nvSpPr>
          <p:spPr bwMode="auto">
            <a:xfrm>
              <a:off x="3456" y="2880"/>
              <a:ext cx="2064" cy="750"/>
            </a:xfrm>
            <a:prstGeom prst="rect">
              <a:avLst/>
            </a:prstGeom>
            <a:noFill/>
            <a:ln w="9525">
              <a:noFill/>
              <a:miter lim="800000"/>
              <a:headEnd/>
              <a:tailEnd/>
            </a:ln>
            <a:effectLst/>
          </p:spPr>
          <p:txBody>
            <a:bodyPr>
              <a:spAutoFit/>
            </a:bodyPr>
            <a:lstStyle/>
            <a:p>
              <a:pPr>
                <a:spcBef>
                  <a:spcPct val="50000"/>
                </a:spcBef>
              </a:pPr>
              <a:r>
                <a:rPr lang="en-US" sz="3600" b="1">
                  <a:solidFill>
                    <a:srgbClr val="7BF796"/>
                  </a:solidFill>
                  <a:latin typeface="Arial" charset="0"/>
                </a:rPr>
                <a:t>Diffuse Reflection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505"/>
                                        </p:tgtEl>
                                        <p:attrNameLst>
                                          <p:attrName>style.visibility</p:attrName>
                                        </p:attrNameLst>
                                      </p:cBhvr>
                                      <p:to>
                                        <p:strVal val="visible"/>
                                      </p:to>
                                    </p:set>
                                    <p:anim calcmode="lin" valueType="num">
                                      <p:cBhvr additive="base">
                                        <p:cTn id="7" dur="500" fill="hold"/>
                                        <p:tgtEl>
                                          <p:spTgt spid="20505"/>
                                        </p:tgtEl>
                                        <p:attrNameLst>
                                          <p:attrName>ppt_x</p:attrName>
                                        </p:attrNameLst>
                                      </p:cBhvr>
                                      <p:tavLst>
                                        <p:tav tm="0">
                                          <p:val>
                                            <p:strVal val="0-#ppt_w/2"/>
                                          </p:val>
                                        </p:tav>
                                        <p:tav tm="100000">
                                          <p:val>
                                            <p:strVal val="#ppt_x"/>
                                          </p:val>
                                        </p:tav>
                                      </p:tavLst>
                                    </p:anim>
                                    <p:anim calcmode="lin" valueType="num">
                                      <p:cBhvr additive="base">
                                        <p:cTn id="8" dur="500" fill="hold"/>
                                        <p:tgtEl>
                                          <p:spTgt spid="2050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20506"/>
                                        </p:tgtEl>
                                        <p:attrNameLst>
                                          <p:attrName>style.visibility</p:attrName>
                                        </p:attrNameLst>
                                      </p:cBhvr>
                                      <p:to>
                                        <p:strVal val="visible"/>
                                      </p:to>
                                    </p:set>
                                    <p:anim calcmode="lin" valueType="num">
                                      <p:cBhvr additive="base">
                                        <p:cTn id="12" dur="500" fill="hold"/>
                                        <p:tgtEl>
                                          <p:spTgt spid="20506"/>
                                        </p:tgtEl>
                                        <p:attrNameLst>
                                          <p:attrName>ppt_x</p:attrName>
                                        </p:attrNameLst>
                                      </p:cBhvr>
                                      <p:tavLst>
                                        <p:tav tm="0">
                                          <p:val>
                                            <p:strVal val="1+#ppt_w/2"/>
                                          </p:val>
                                        </p:tav>
                                        <p:tav tm="100000">
                                          <p:val>
                                            <p:strVal val="#ppt_x"/>
                                          </p:val>
                                        </p:tav>
                                      </p:tavLst>
                                    </p:anim>
                                    <p:anim calcmode="lin" valueType="num">
                                      <p:cBhvr additive="base">
                                        <p:cTn id="13" dur="500" fill="hold"/>
                                        <p:tgtEl>
                                          <p:spTgt spid="205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CE1F2C5-09FA-4F9D-8D80-1F5D8C2D40C2}" type="slidenum">
              <a:rPr lang="en-US"/>
              <a:pPr/>
              <a:t>25</a:t>
            </a:fld>
            <a:endParaRPr lang="en-US"/>
          </a:p>
        </p:txBody>
      </p:sp>
      <p:sp>
        <p:nvSpPr>
          <p:cNvPr id="21506" name="Rectangle 2"/>
          <p:cNvSpPr>
            <a:spLocks noGrp="1" noChangeArrowheads="1"/>
          </p:cNvSpPr>
          <p:nvPr>
            <p:ph type="title"/>
          </p:nvPr>
        </p:nvSpPr>
        <p:spPr>
          <a:xfrm>
            <a:off x="381000" y="304800"/>
            <a:ext cx="7772400" cy="533400"/>
          </a:xfrm>
        </p:spPr>
        <p:txBody>
          <a:bodyPr/>
          <a:lstStyle/>
          <a:p>
            <a:r>
              <a:rPr lang="en-US" sz="3600" b="1">
                <a:latin typeface="Arial" charset="0"/>
              </a:rPr>
              <a:t>Hazard Terms</a:t>
            </a:r>
          </a:p>
        </p:txBody>
      </p:sp>
      <p:sp>
        <p:nvSpPr>
          <p:cNvPr id="21507" name="Text Box 3"/>
          <p:cNvSpPr txBox="1">
            <a:spLocks noChangeArrowheads="1"/>
          </p:cNvSpPr>
          <p:nvPr/>
        </p:nvSpPr>
        <p:spPr bwMode="auto">
          <a:xfrm>
            <a:off x="533400" y="1143000"/>
            <a:ext cx="8153400" cy="5121275"/>
          </a:xfrm>
          <a:prstGeom prst="rect">
            <a:avLst/>
          </a:prstGeom>
          <a:noFill/>
          <a:ln w="9525">
            <a:noFill/>
            <a:miter lim="800000"/>
            <a:headEnd/>
            <a:tailEnd/>
          </a:ln>
          <a:effectLst/>
        </p:spPr>
        <p:txBody>
          <a:bodyPr>
            <a:spAutoFit/>
          </a:bodyPr>
          <a:lstStyle/>
          <a:p>
            <a:pPr>
              <a:spcBef>
                <a:spcPct val="50000"/>
              </a:spcBef>
            </a:pPr>
            <a:r>
              <a:rPr lang="en-US" sz="2000" b="1">
                <a:solidFill>
                  <a:schemeClr val="tx2"/>
                </a:solidFill>
                <a:latin typeface="Arial" charset="0"/>
                <a:cs typeface="Arial" charset="0"/>
              </a:rPr>
              <a:t>Maximum Permissible Exposure (MPE)</a:t>
            </a:r>
            <a:endParaRPr lang="en-US" sz="2000" b="1">
              <a:solidFill>
                <a:schemeClr val="tx2"/>
              </a:solidFill>
              <a:latin typeface="Arial" charset="0"/>
            </a:endParaRPr>
          </a:p>
          <a:p>
            <a:pPr>
              <a:spcBef>
                <a:spcPct val="50000"/>
              </a:spcBef>
            </a:pPr>
            <a:r>
              <a:rPr lang="en-US" sz="2000">
                <a:latin typeface="Arial" charset="0"/>
                <a:cs typeface="Arial" charset="0"/>
              </a:rPr>
              <a:t>The MPE is defined in ANSI Z-136.1"The level of laser radiation to which a person may be exposed without hazardous effect or adverse biological changes in the eye or skin." </a:t>
            </a:r>
          </a:p>
          <a:p>
            <a:pPr>
              <a:spcBef>
                <a:spcPct val="50000"/>
              </a:spcBef>
            </a:pPr>
            <a:r>
              <a:rPr lang="en-US" sz="2000">
                <a:latin typeface="Arial" charset="0"/>
                <a:cs typeface="Arial" charset="0"/>
              </a:rPr>
              <a:t>The MPE is not a distinct line between safe and hazardous exposures. Instead they are general maximum levels, to which various experts agree should be occupationally safe for repeated exposures. </a:t>
            </a:r>
          </a:p>
          <a:p>
            <a:pPr>
              <a:spcBef>
                <a:spcPct val="50000"/>
              </a:spcBef>
            </a:pPr>
            <a:r>
              <a:rPr lang="en-US" sz="2000">
                <a:latin typeface="Arial" charset="0"/>
                <a:cs typeface="Arial" charset="0"/>
              </a:rPr>
              <a:t>The MPE, expressed in [J/cm^2] or [W/cm^2], depends on the laser parameters: </a:t>
            </a:r>
          </a:p>
          <a:p>
            <a:pPr>
              <a:spcBef>
                <a:spcPct val="50000"/>
              </a:spcBef>
              <a:buFontTx/>
              <a:buChar char="•"/>
            </a:pPr>
            <a:r>
              <a:rPr lang="en-US" sz="2000">
                <a:latin typeface="Arial" charset="0"/>
                <a:cs typeface="Arial" charset="0"/>
              </a:rPr>
              <a:t> wavelength, </a:t>
            </a:r>
          </a:p>
          <a:p>
            <a:pPr>
              <a:spcBef>
                <a:spcPct val="50000"/>
              </a:spcBef>
              <a:buFontTx/>
              <a:buChar char="•"/>
            </a:pPr>
            <a:r>
              <a:rPr lang="en-US" sz="2000">
                <a:latin typeface="Arial" charset="0"/>
                <a:cs typeface="Arial" charset="0"/>
              </a:rPr>
              <a:t> exposure duration, </a:t>
            </a:r>
          </a:p>
          <a:p>
            <a:pPr>
              <a:spcBef>
                <a:spcPct val="50000"/>
              </a:spcBef>
              <a:buFontTx/>
              <a:buChar char="•"/>
            </a:pPr>
            <a:r>
              <a:rPr lang="en-US" sz="2000">
                <a:latin typeface="Arial" charset="0"/>
                <a:cs typeface="Arial" charset="0"/>
              </a:rPr>
              <a:t> pulse Repetition Frequency (PRF), </a:t>
            </a:r>
          </a:p>
          <a:p>
            <a:pPr>
              <a:spcBef>
                <a:spcPct val="50000"/>
              </a:spcBef>
              <a:buFontTx/>
              <a:buChar char="•"/>
            </a:pPr>
            <a:r>
              <a:rPr lang="en-US" sz="2000">
                <a:latin typeface="Arial" charset="0"/>
                <a:cs typeface="Arial" charset="0"/>
              </a:rPr>
              <a:t> nature of the exposure (specular, diffuse reflection).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5D8AAE0-5B73-43FD-A983-7E48BE1805B5}" type="slidenum">
              <a:rPr lang="en-US"/>
              <a:pPr/>
              <a:t>26</a:t>
            </a:fld>
            <a:endParaRPr lang="en-US"/>
          </a:p>
        </p:txBody>
      </p:sp>
      <p:sp>
        <p:nvSpPr>
          <p:cNvPr id="40962" name="Rectangle 2"/>
          <p:cNvSpPr>
            <a:spLocks noGrp="1" noChangeArrowheads="1"/>
          </p:cNvSpPr>
          <p:nvPr>
            <p:ph type="title"/>
          </p:nvPr>
        </p:nvSpPr>
        <p:spPr>
          <a:xfrm>
            <a:off x="304800" y="0"/>
            <a:ext cx="7772400" cy="1143000"/>
          </a:xfrm>
        </p:spPr>
        <p:txBody>
          <a:bodyPr/>
          <a:lstStyle/>
          <a:p>
            <a:r>
              <a:rPr lang="en-US" sz="4000" b="1">
                <a:latin typeface="Arial" charset="0"/>
              </a:rPr>
              <a:t>Hazard Terms (cont’d)</a:t>
            </a:r>
          </a:p>
        </p:txBody>
      </p:sp>
      <p:sp>
        <p:nvSpPr>
          <p:cNvPr id="40963" name="Rectangle 3"/>
          <p:cNvSpPr>
            <a:spLocks noChangeArrowheads="1"/>
          </p:cNvSpPr>
          <p:nvPr/>
        </p:nvSpPr>
        <p:spPr bwMode="auto">
          <a:xfrm>
            <a:off x="1219200" y="1600200"/>
            <a:ext cx="7086600" cy="4291013"/>
          </a:xfrm>
          <a:prstGeom prst="rect">
            <a:avLst/>
          </a:prstGeom>
          <a:noFill/>
          <a:ln w="9525">
            <a:noFill/>
            <a:miter lim="800000"/>
            <a:headEnd/>
            <a:tailEnd/>
          </a:ln>
          <a:effectLst/>
        </p:spPr>
        <p:txBody>
          <a:bodyPr>
            <a:spAutoFit/>
          </a:bodyPr>
          <a:lstStyle/>
          <a:p>
            <a:pPr>
              <a:spcBef>
                <a:spcPct val="50000"/>
              </a:spcBef>
            </a:pPr>
            <a:r>
              <a:rPr lang="en-US" b="1">
                <a:solidFill>
                  <a:schemeClr val="tx2"/>
                </a:solidFill>
                <a:latin typeface="Arial" charset="0"/>
                <a:cs typeface="Arial" charset="0"/>
              </a:rPr>
              <a:t>Nominal Hazard Zone (NHZ)</a:t>
            </a:r>
            <a:endParaRPr lang="en-US" b="1">
              <a:solidFill>
                <a:schemeClr val="tx2"/>
              </a:solidFill>
              <a:latin typeface="Arial" charset="0"/>
            </a:endParaRPr>
          </a:p>
          <a:p>
            <a:pPr>
              <a:spcBef>
                <a:spcPct val="50000"/>
              </a:spcBef>
            </a:pPr>
            <a:r>
              <a:rPr lang="en-US">
                <a:latin typeface="Arial" charset="0"/>
                <a:cs typeface="Arial" charset="0"/>
              </a:rPr>
              <a:t>In some applications open beams are required, making it necessary to define an area of potentially hazardous laser radiation.</a:t>
            </a:r>
          </a:p>
          <a:p>
            <a:pPr>
              <a:spcBef>
                <a:spcPct val="50000"/>
              </a:spcBef>
            </a:pPr>
            <a:r>
              <a:rPr lang="en-US">
                <a:latin typeface="Arial" charset="0"/>
                <a:cs typeface="Arial" charset="0"/>
              </a:rPr>
              <a:t>This area is called the nominal hazard zone (NHZ) which is defined as a space within which the level of direct, scattered, or reflected laser radiation exceeds the MPE.</a:t>
            </a:r>
          </a:p>
          <a:p>
            <a:pPr>
              <a:spcBef>
                <a:spcPct val="50000"/>
              </a:spcBef>
            </a:pPr>
            <a:r>
              <a:rPr lang="en-US">
                <a:latin typeface="Arial" charset="0"/>
                <a:cs typeface="Arial" charset="0"/>
              </a:rPr>
              <a:t>The purpose of a NHZ  is to define an area in which control measures are required.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E2B3BFD1-86C8-4AE6-AE8E-5D9D69FDA51E}" type="slidenum">
              <a:rPr lang="en-US"/>
              <a:pPr/>
              <a:t>27</a:t>
            </a:fld>
            <a:endParaRPr lang="en-US"/>
          </a:p>
        </p:txBody>
      </p:sp>
      <p:sp>
        <p:nvSpPr>
          <p:cNvPr id="41986" name="Rectangle 2"/>
          <p:cNvSpPr>
            <a:spLocks noGrp="1" noChangeArrowheads="1"/>
          </p:cNvSpPr>
          <p:nvPr>
            <p:ph type="title"/>
          </p:nvPr>
        </p:nvSpPr>
        <p:spPr>
          <a:xfrm>
            <a:off x="685800" y="1981200"/>
            <a:ext cx="8153400" cy="2895600"/>
          </a:xfrm>
        </p:spPr>
        <p:txBody>
          <a:bodyPr/>
          <a:lstStyle/>
          <a:p>
            <a:pPr algn="ctr"/>
            <a:r>
              <a:rPr lang="en-US" b="1">
                <a:latin typeface="Comic Sans MS" pitchFamily="66" charset="0"/>
              </a:rPr>
              <a:t>Part 4:</a:t>
            </a:r>
            <a:br>
              <a:rPr lang="en-US" b="1">
                <a:latin typeface="Comic Sans MS" pitchFamily="66" charset="0"/>
              </a:rPr>
            </a:br>
            <a:r>
              <a:rPr lang="en-US" b="1">
                <a:latin typeface="Comic Sans MS" pitchFamily="66" charset="0"/>
              </a:rPr>
              <a:t>Control Measures and Personal Protective Equipment</a:t>
            </a:r>
          </a:p>
        </p:txBody>
      </p:sp>
      <p:pic>
        <p:nvPicPr>
          <p:cNvPr id="41987" name="Picture 3" descr="goggles.gif (4384 bytes)"/>
          <p:cNvPicPr>
            <a:picLocks noChangeAspect="1" noChangeArrowheads="1"/>
          </p:cNvPicPr>
          <p:nvPr/>
        </p:nvPicPr>
        <p:blipFill>
          <a:blip r:embed="rId2" cstate="print"/>
          <a:srcRect/>
          <a:stretch>
            <a:fillRect/>
          </a:stretch>
        </p:blipFill>
        <p:spPr bwMode="auto">
          <a:xfrm>
            <a:off x="457200" y="457200"/>
            <a:ext cx="2765425" cy="2011363"/>
          </a:xfrm>
          <a:prstGeom prst="rect">
            <a:avLst/>
          </a:prstGeom>
          <a:noFill/>
        </p:spPr>
      </p:pic>
      <p:sp>
        <p:nvSpPr>
          <p:cNvPr id="41988" name="Rectangle 4"/>
          <p:cNvSpPr>
            <a:spLocks noChangeArrowheads="1"/>
          </p:cNvSpPr>
          <p:nvPr/>
        </p:nvSpPr>
        <p:spPr bwMode="auto">
          <a:xfrm>
            <a:off x="0" y="2636838"/>
            <a:ext cx="9144000" cy="0"/>
          </a:xfrm>
          <a:prstGeom prst="rect">
            <a:avLst/>
          </a:prstGeom>
          <a:noFill/>
          <a:ln w="9525">
            <a:noFill/>
            <a:miter lim="800000"/>
            <a:headEnd/>
            <a:tailEnd/>
          </a:ln>
          <a:effectLst/>
        </p:spPr>
        <p:txBody>
          <a:bodyPr>
            <a:spAutoFit/>
          </a:bodyPr>
          <a:lstStyle/>
          <a:p>
            <a:endParaRPr lang="en-US"/>
          </a:p>
        </p:txBody>
      </p:sp>
      <p:pic>
        <p:nvPicPr>
          <p:cNvPr id="41990" name="Picture 6" descr="http://www.usoe.k12.ut.us/curr/science/core/6th/sciber6/INTRO/SAFETY6/goggles.gif"/>
          <p:cNvPicPr>
            <a:picLocks noChangeAspect="1" noChangeArrowheads="1"/>
          </p:cNvPicPr>
          <p:nvPr/>
        </p:nvPicPr>
        <p:blipFill>
          <a:blip r:embed="rId3" cstate="print"/>
          <a:srcRect/>
          <a:stretch>
            <a:fillRect/>
          </a:stretch>
        </p:blipFill>
        <p:spPr bwMode="auto">
          <a:xfrm>
            <a:off x="6705600" y="4724400"/>
            <a:ext cx="1543050" cy="1543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1+#ppt_w/2"/>
                                          </p:val>
                                        </p:tav>
                                        <p:tav tm="100000">
                                          <p:val>
                                            <p:strVal val="#ppt_x"/>
                                          </p:val>
                                        </p:tav>
                                      </p:tavLst>
                                    </p:anim>
                                    <p:anim calcmode="lin" valueType="num">
                                      <p:cBhvr additive="base">
                                        <p:cTn id="8" dur="500" fill="hold"/>
                                        <p:tgtEl>
                                          <p:spTgt spid="4198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41990"/>
                                        </p:tgtEl>
                                        <p:attrNameLst>
                                          <p:attrName>style.visibility</p:attrName>
                                        </p:attrNameLst>
                                      </p:cBhvr>
                                      <p:to>
                                        <p:strVal val="visible"/>
                                      </p:to>
                                    </p:set>
                                    <p:anim calcmode="lin" valueType="num">
                                      <p:cBhvr additive="base">
                                        <p:cTn id="12" dur="500" fill="hold"/>
                                        <p:tgtEl>
                                          <p:spTgt spid="41990"/>
                                        </p:tgtEl>
                                        <p:attrNameLst>
                                          <p:attrName>ppt_x</p:attrName>
                                        </p:attrNameLst>
                                      </p:cBhvr>
                                      <p:tavLst>
                                        <p:tav tm="0">
                                          <p:val>
                                            <p:strVal val="0-#ppt_w/2"/>
                                          </p:val>
                                        </p:tav>
                                        <p:tav tm="100000">
                                          <p:val>
                                            <p:strVal val="#ppt_x"/>
                                          </p:val>
                                        </p:tav>
                                      </p:tavLst>
                                    </p:anim>
                                    <p:anim calcmode="lin" valueType="num">
                                      <p:cBhvr additive="base">
                                        <p:cTn id="13" dur="500" fill="hold"/>
                                        <p:tgtEl>
                                          <p:spTgt spid="4199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39A361C-B933-44DB-AB69-8736A1A5D9CD}" type="slidenum">
              <a:rPr lang="en-US"/>
              <a:pPr/>
              <a:t>28</a:t>
            </a:fld>
            <a:endParaRPr lang="en-US"/>
          </a:p>
        </p:txBody>
      </p:sp>
      <p:sp>
        <p:nvSpPr>
          <p:cNvPr id="23554" name="Rectangle 2"/>
          <p:cNvSpPr>
            <a:spLocks noGrp="1" noChangeArrowheads="1"/>
          </p:cNvSpPr>
          <p:nvPr>
            <p:ph type="title"/>
          </p:nvPr>
        </p:nvSpPr>
        <p:spPr>
          <a:xfrm>
            <a:off x="685800" y="381000"/>
            <a:ext cx="7772400" cy="685800"/>
          </a:xfrm>
        </p:spPr>
        <p:txBody>
          <a:bodyPr/>
          <a:lstStyle/>
          <a:p>
            <a:r>
              <a:rPr lang="en-US" b="1">
                <a:latin typeface="Arial" charset="0"/>
                <a:cs typeface="Arial" charset="0"/>
              </a:rPr>
              <a:t>CONTROL MEASURES</a:t>
            </a:r>
          </a:p>
        </p:txBody>
      </p:sp>
      <p:sp>
        <p:nvSpPr>
          <p:cNvPr id="23555" name="Text Box 3"/>
          <p:cNvSpPr txBox="1">
            <a:spLocks noChangeArrowheads="1"/>
          </p:cNvSpPr>
          <p:nvPr/>
        </p:nvSpPr>
        <p:spPr bwMode="auto">
          <a:xfrm>
            <a:off x="304800" y="1219200"/>
            <a:ext cx="8382000" cy="4914900"/>
          </a:xfrm>
          <a:prstGeom prst="rect">
            <a:avLst/>
          </a:prstGeom>
          <a:noFill/>
          <a:ln w="9525">
            <a:noFill/>
            <a:miter lim="800000"/>
            <a:headEnd/>
            <a:tailEnd/>
          </a:ln>
          <a:effectLst/>
        </p:spPr>
        <p:txBody>
          <a:bodyPr>
            <a:spAutoFit/>
          </a:bodyPr>
          <a:lstStyle/>
          <a:p>
            <a:pPr>
              <a:spcBef>
                <a:spcPct val="50000"/>
              </a:spcBef>
              <a:buFont typeface="Wingdings" pitchFamily="2" charset="2"/>
              <a:buNone/>
            </a:pPr>
            <a:r>
              <a:rPr lang="en-US" sz="2800" b="1" u="sng">
                <a:latin typeface="Arial" charset="0"/>
                <a:cs typeface="Arial" charset="0"/>
              </a:rPr>
              <a:t>Engineering Controls</a:t>
            </a:r>
          </a:p>
          <a:p>
            <a:pPr marL="912813" lvl="1" indent="-455613">
              <a:spcBef>
                <a:spcPct val="50000"/>
              </a:spcBef>
              <a:buFont typeface="Wingdings" pitchFamily="2" charset="2"/>
              <a:buChar char="ü"/>
            </a:pPr>
            <a:r>
              <a:rPr lang="en-US" sz="2800">
                <a:latin typeface="Arial" charset="0"/>
              </a:rPr>
              <a:t>Interlocks</a:t>
            </a:r>
          </a:p>
          <a:p>
            <a:pPr marL="912813" lvl="1" indent="-455613">
              <a:spcBef>
                <a:spcPct val="50000"/>
              </a:spcBef>
              <a:buFont typeface="Wingdings" pitchFamily="2" charset="2"/>
              <a:buChar char="ü"/>
            </a:pPr>
            <a:r>
              <a:rPr lang="en-US" sz="2800">
                <a:latin typeface="Arial" charset="0"/>
              </a:rPr>
              <a:t>Enclosed beam</a:t>
            </a:r>
          </a:p>
          <a:p>
            <a:pPr>
              <a:spcBef>
                <a:spcPct val="50000"/>
              </a:spcBef>
              <a:buFont typeface="Wingdings" pitchFamily="2" charset="2"/>
              <a:buNone/>
            </a:pPr>
            <a:r>
              <a:rPr lang="en-US" sz="2800" b="1" u="sng">
                <a:latin typeface="Arial" charset="0"/>
                <a:cs typeface="Arial" charset="0"/>
              </a:rPr>
              <a:t>Administrative Controls</a:t>
            </a:r>
          </a:p>
          <a:p>
            <a:pPr marL="912813" lvl="1" indent="-455613">
              <a:spcBef>
                <a:spcPct val="50000"/>
              </a:spcBef>
              <a:buFont typeface="Wingdings" pitchFamily="2" charset="2"/>
              <a:buChar char="ü"/>
            </a:pPr>
            <a:r>
              <a:rPr lang="en-US" sz="2800">
                <a:latin typeface="Arial" charset="0"/>
              </a:rPr>
              <a:t>Standard Operating Procedures (SOPs)</a:t>
            </a:r>
          </a:p>
          <a:p>
            <a:pPr marL="912813" lvl="1" indent="-455613">
              <a:spcBef>
                <a:spcPct val="50000"/>
              </a:spcBef>
              <a:buFont typeface="Wingdings" pitchFamily="2" charset="2"/>
              <a:buChar char="ü"/>
            </a:pPr>
            <a:r>
              <a:rPr lang="en-US" sz="2800">
                <a:latin typeface="Arial" charset="0"/>
              </a:rPr>
              <a:t>Training</a:t>
            </a:r>
            <a:endParaRPr lang="en-US" sz="2800" b="1">
              <a:latin typeface="Arial" charset="0"/>
              <a:cs typeface="Arial" charset="0"/>
            </a:endParaRPr>
          </a:p>
          <a:p>
            <a:pPr>
              <a:spcBef>
                <a:spcPct val="50000"/>
              </a:spcBef>
              <a:buFont typeface="Wingdings" pitchFamily="2" charset="2"/>
              <a:buNone/>
            </a:pPr>
            <a:r>
              <a:rPr lang="en-US" sz="2800" b="1" u="sng">
                <a:latin typeface="Arial" charset="0"/>
                <a:cs typeface="Arial" charset="0"/>
              </a:rPr>
              <a:t>Personnel Protective Equipment (PPE)</a:t>
            </a:r>
          </a:p>
          <a:p>
            <a:pPr marL="912813" lvl="1" indent="-455613">
              <a:spcBef>
                <a:spcPct val="50000"/>
              </a:spcBef>
              <a:buFont typeface="Wingdings" pitchFamily="2" charset="2"/>
              <a:buChar char="ü"/>
            </a:pPr>
            <a:r>
              <a:rPr lang="en-US" b="1">
                <a:latin typeface="Arial" charset="0"/>
              </a:rPr>
              <a:t>Eye protection</a:t>
            </a:r>
          </a:p>
        </p:txBody>
      </p:sp>
      <p:pic>
        <p:nvPicPr>
          <p:cNvPr id="23557" name="Picture 5" descr="http://www.cast.ilstu.edu/hsc/images/Goggles.jpg"/>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5867400" y="1524000"/>
            <a:ext cx="2514600" cy="140493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F744A50-5448-4103-B7EB-DA684B70299F}" type="slidenum">
              <a:rPr lang="en-US"/>
              <a:pPr/>
              <a:t>29</a:t>
            </a:fld>
            <a:endParaRPr lang="en-US"/>
          </a:p>
        </p:txBody>
      </p:sp>
      <p:sp>
        <p:nvSpPr>
          <p:cNvPr id="22530" name="Rectangle 2"/>
          <p:cNvSpPr>
            <a:spLocks noGrp="1" noChangeArrowheads="1"/>
          </p:cNvSpPr>
          <p:nvPr>
            <p:ph type="title"/>
          </p:nvPr>
        </p:nvSpPr>
        <p:spPr>
          <a:xfrm>
            <a:off x="1066800" y="0"/>
            <a:ext cx="8077200" cy="1447800"/>
          </a:xfrm>
          <a:noFill/>
          <a:ln/>
        </p:spPr>
        <p:txBody>
          <a:bodyPr/>
          <a:lstStyle/>
          <a:p>
            <a:r>
              <a:rPr lang="en-US" sz="3600" b="1">
                <a:latin typeface="Arial" charset="0"/>
                <a:cs typeface="Arial" charset="0"/>
              </a:rPr>
              <a:t>Laser Protective Eyewear Requirements</a:t>
            </a:r>
            <a:endParaRPr lang="en-US" sz="3600" b="1">
              <a:latin typeface="Arial" charset="0"/>
            </a:endParaRPr>
          </a:p>
        </p:txBody>
      </p:sp>
      <p:sp>
        <p:nvSpPr>
          <p:cNvPr id="22531" name="Text Box 3"/>
          <p:cNvSpPr txBox="1">
            <a:spLocks noChangeArrowheads="1"/>
          </p:cNvSpPr>
          <p:nvPr/>
        </p:nvSpPr>
        <p:spPr bwMode="auto">
          <a:xfrm>
            <a:off x="457200" y="1447800"/>
            <a:ext cx="8305800" cy="46640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sz="2000">
                <a:latin typeface="Arial" charset="0"/>
                <a:cs typeface="Arial" charset="0"/>
              </a:rPr>
              <a:t>Laser Protective eyewear is to be available and worn in by all personnel within the Nominal Hazard Zone (NHZ) of Class 3 b and Class 4 lasers where the exposures above the Maximum Permissible Exposure (MPE) can occur. </a:t>
            </a:r>
          </a:p>
          <a:p>
            <a:pPr marL="457200" indent="-457200">
              <a:spcBef>
                <a:spcPct val="50000"/>
              </a:spcBef>
              <a:buFontTx/>
              <a:buAutoNum type="arabicPeriod"/>
            </a:pPr>
            <a:r>
              <a:rPr lang="en-US" sz="2000">
                <a:latin typeface="Arial" charset="0"/>
                <a:cs typeface="Arial" charset="0"/>
              </a:rPr>
              <a:t>The attenuation factor  (optical density) of the laser protective eyewear at each laser wavelength should be specified by the Laser Safety Officer (LSO). </a:t>
            </a:r>
          </a:p>
          <a:p>
            <a:pPr marL="457200" indent="-457200">
              <a:spcBef>
                <a:spcPct val="50000"/>
              </a:spcBef>
              <a:buFontTx/>
              <a:buAutoNum type="arabicPeriod"/>
            </a:pPr>
            <a:r>
              <a:rPr lang="en-US" sz="2000">
                <a:latin typeface="Arial" charset="0"/>
                <a:cs typeface="Arial" charset="0"/>
              </a:rPr>
              <a:t>All laser protective eyewear shall be clearly labeled with the optical density and the wavelength for which protection is afforded.  This is especially important in areas where multiple lasers are housed.</a:t>
            </a:r>
          </a:p>
          <a:p>
            <a:pPr marL="457200" indent="-457200">
              <a:spcBef>
                <a:spcPct val="50000"/>
              </a:spcBef>
              <a:buFontTx/>
              <a:buAutoNum type="arabicPeriod"/>
            </a:pPr>
            <a:r>
              <a:rPr lang="en-US" sz="2000">
                <a:latin typeface="Arial" charset="0"/>
                <a:cs typeface="Arial" charset="0"/>
              </a:rPr>
              <a:t>Laser protective eyewear shall be inspected for damage prior to use. </a:t>
            </a:r>
          </a:p>
          <a:p>
            <a:pPr marL="457200" indent="-457200">
              <a:spcBef>
                <a:spcPct val="50000"/>
              </a:spcBef>
            </a:pPr>
            <a:endParaRPr lang="en-US" sz="2000">
              <a:latin typeface="Arial" charset="0"/>
            </a:endParaRPr>
          </a:p>
        </p:txBody>
      </p:sp>
      <p:sp>
        <p:nvSpPr>
          <p:cNvPr id="22532" name="Rectangle 4"/>
          <p:cNvSpPr>
            <a:spLocks noChangeArrowheads="1"/>
          </p:cNvSpPr>
          <p:nvPr/>
        </p:nvSpPr>
        <p:spPr bwMode="auto">
          <a:xfrm>
            <a:off x="457200" y="5638800"/>
            <a:ext cx="8229600" cy="990600"/>
          </a:xfrm>
          <a:prstGeom prst="rect">
            <a:avLst/>
          </a:prstGeom>
          <a:solidFill>
            <a:schemeClr val="tx2"/>
          </a:solidFill>
          <a:ln w="9525">
            <a:noFill/>
            <a:miter lim="800000"/>
            <a:headEnd/>
            <a:tailEnd/>
          </a:ln>
          <a:effectLst/>
        </p:spPr>
        <p:txBody>
          <a:bodyPr/>
          <a:lstStyle/>
          <a:p>
            <a:r>
              <a:rPr lang="en-US" sz="1800" b="1">
                <a:solidFill>
                  <a:schemeClr val="bg2"/>
                </a:solidFill>
                <a:latin typeface="Arial" charset="0"/>
                <a:cs typeface="Arial" charset="0"/>
              </a:rPr>
              <a:t>Optical Density (OD)</a:t>
            </a:r>
          </a:p>
          <a:p>
            <a:pPr eaLnBrk="0" hangingPunct="0"/>
            <a:r>
              <a:rPr lang="en-US" sz="1800">
                <a:solidFill>
                  <a:schemeClr val="bg2"/>
                </a:solidFill>
                <a:latin typeface="Arial" charset="0"/>
              </a:rPr>
              <a:t>The OD (absorbance) is used in the determination of the appropriate eye protection. OD is a logarithmic function.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82A3439-BDC2-406C-B03A-E8AFCA0DC6CA}" type="slidenum">
              <a:rPr lang="en-US"/>
              <a:pPr/>
              <a:t>3</a:t>
            </a:fld>
            <a:endParaRPr lang="en-US"/>
          </a:p>
        </p:txBody>
      </p:sp>
      <p:sp>
        <p:nvSpPr>
          <p:cNvPr id="5122" name="Rectangle 2"/>
          <p:cNvSpPr>
            <a:spLocks noGrp="1" noChangeArrowheads="1"/>
          </p:cNvSpPr>
          <p:nvPr>
            <p:ph type="title"/>
          </p:nvPr>
        </p:nvSpPr>
        <p:spPr>
          <a:xfrm>
            <a:off x="533400" y="0"/>
            <a:ext cx="7772400" cy="685800"/>
          </a:xfrm>
        </p:spPr>
        <p:txBody>
          <a:bodyPr/>
          <a:lstStyle/>
          <a:p>
            <a:r>
              <a:rPr lang="en-US" b="1">
                <a:latin typeface="Arial" charset="0"/>
              </a:rPr>
              <a:t>Laser Fundamentals</a:t>
            </a:r>
          </a:p>
        </p:txBody>
      </p:sp>
      <p:sp>
        <p:nvSpPr>
          <p:cNvPr id="5123" name="Rectangle 3"/>
          <p:cNvSpPr>
            <a:spLocks noChangeArrowheads="1"/>
          </p:cNvSpPr>
          <p:nvPr/>
        </p:nvSpPr>
        <p:spPr bwMode="auto">
          <a:xfrm>
            <a:off x="381000" y="838200"/>
            <a:ext cx="8229600" cy="6299200"/>
          </a:xfrm>
          <a:prstGeom prst="rect">
            <a:avLst/>
          </a:prstGeom>
          <a:noFill/>
          <a:ln w="9525">
            <a:noFill/>
            <a:miter lim="800000"/>
            <a:headEnd/>
            <a:tailEnd/>
          </a:ln>
          <a:effectLst/>
        </p:spPr>
        <p:txBody>
          <a:bodyPr>
            <a:spAutoFit/>
          </a:bodyPr>
          <a:lstStyle/>
          <a:p>
            <a:pPr marL="457200" indent="-457200">
              <a:buFont typeface="Wingdings" pitchFamily="2" charset="2"/>
              <a:buChar char="§"/>
            </a:pPr>
            <a:r>
              <a:rPr lang="en-US">
                <a:latin typeface="Arial" charset="0"/>
              </a:rPr>
              <a:t>The light emitted from a laser is </a:t>
            </a:r>
            <a:r>
              <a:rPr lang="en-US" b="1">
                <a:solidFill>
                  <a:srgbClr val="FBD205"/>
                </a:solidFill>
                <a:latin typeface="Arial" charset="0"/>
              </a:rPr>
              <a:t>monochromatic</a:t>
            </a:r>
            <a:r>
              <a:rPr lang="en-US">
                <a:latin typeface="Arial" charset="0"/>
              </a:rPr>
              <a:t>, that is, it is of one color/wavelength. In contrast, ordinary white light is a combination of many colors (or wavelengths) of light. </a:t>
            </a:r>
          </a:p>
          <a:p>
            <a:pPr marL="457200" indent="-457200" eaLnBrk="0" hangingPunct="0">
              <a:buFont typeface="Wingdings" pitchFamily="2" charset="2"/>
              <a:buChar char="§"/>
            </a:pPr>
            <a:r>
              <a:rPr lang="en-US">
                <a:latin typeface="Arial" charset="0"/>
              </a:rPr>
              <a:t>Lasers emit light that is highly </a:t>
            </a:r>
            <a:r>
              <a:rPr lang="en-US" b="1">
                <a:solidFill>
                  <a:srgbClr val="FBD205"/>
                </a:solidFill>
                <a:latin typeface="Arial" charset="0"/>
              </a:rPr>
              <a:t>directional</a:t>
            </a:r>
            <a:r>
              <a:rPr lang="en-US">
                <a:latin typeface="Arial" charset="0"/>
              </a:rPr>
              <a:t>, that is, laser light is emitted as a relatively narrow beam in a specific direction. Ordinary light, such as from a light bulb, is emitted in many directions away from the source. </a:t>
            </a:r>
          </a:p>
          <a:p>
            <a:pPr marL="457200" indent="-457200" eaLnBrk="0" hangingPunct="0">
              <a:buFont typeface="Wingdings" pitchFamily="2" charset="2"/>
              <a:buChar char="§"/>
            </a:pPr>
            <a:r>
              <a:rPr lang="en-US">
                <a:latin typeface="Arial" charset="0"/>
              </a:rPr>
              <a:t>The light from a laser is said to be </a:t>
            </a:r>
            <a:r>
              <a:rPr lang="en-US" b="1">
                <a:solidFill>
                  <a:srgbClr val="FBD205"/>
                </a:solidFill>
                <a:latin typeface="Arial" charset="0"/>
              </a:rPr>
              <a:t>coherent</a:t>
            </a:r>
            <a:r>
              <a:rPr lang="en-US">
                <a:latin typeface="Arial" charset="0"/>
              </a:rPr>
              <a:t>, which means that the wavelengths of the laser light are in phase in space and time. Ordinary light can be a mixture of many wavelengths. </a:t>
            </a:r>
          </a:p>
          <a:p>
            <a:pPr marL="457200" indent="-457200" eaLnBrk="0" hangingPunct="0"/>
            <a:endParaRPr lang="en-US" b="1">
              <a:latin typeface="Arial" charset="0"/>
            </a:endParaRPr>
          </a:p>
          <a:p>
            <a:pPr marL="457200" indent="-457200" eaLnBrk="0" hangingPunct="0"/>
            <a:r>
              <a:rPr lang="en-US" b="1">
                <a:latin typeface="Arial" charset="0"/>
              </a:rPr>
              <a:t>	</a:t>
            </a:r>
            <a:r>
              <a:rPr lang="en-US" b="1">
                <a:solidFill>
                  <a:schemeClr val="tx2"/>
                </a:solidFill>
                <a:latin typeface="Arial" charset="0"/>
              </a:rPr>
              <a:t>These three properties of laser light are what can make it more hazardous than ordinary light. Laser light can deposit a lot of energy within a small area.</a:t>
            </a:r>
            <a:r>
              <a:rPr lang="en-US">
                <a:latin typeface="Arial" charset="0"/>
              </a:rPr>
              <a:t> </a:t>
            </a:r>
          </a:p>
          <a:p>
            <a:pPr marL="457200" indent="-457200" eaLnBrk="0" hangingPunct="0"/>
            <a:endParaRPr lang="en-US">
              <a:latin typeface="Arial" charset="0"/>
            </a:endParaRPr>
          </a:p>
        </p:txBody>
      </p:sp>
      <p:pic>
        <p:nvPicPr>
          <p:cNvPr id="5124" name="Picture 4" descr="C:\Documents and Settings\aweaver\My Documents\My Pictures\Laser_Symbol 2.gif"/>
          <p:cNvPicPr>
            <a:picLocks noChangeAspect="1" noChangeArrowheads="1"/>
          </p:cNvPicPr>
          <p:nvPr/>
        </p:nvPicPr>
        <p:blipFill>
          <a:blip r:embed="rId2" cstate="print"/>
          <a:srcRect/>
          <a:stretch>
            <a:fillRect/>
          </a:stretch>
        </p:blipFill>
        <p:spPr bwMode="auto">
          <a:xfrm>
            <a:off x="228600" y="5486400"/>
            <a:ext cx="628650" cy="62865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0FAA36A6-0D41-4AEA-A811-4E49F67C6D31}" type="slidenum">
              <a:rPr lang="en-US"/>
              <a:pPr/>
              <a:t>30</a:t>
            </a:fld>
            <a:endParaRPr lang="en-US"/>
          </a:p>
        </p:txBody>
      </p:sp>
      <p:sp>
        <p:nvSpPr>
          <p:cNvPr id="11266" name="Rectangle 2"/>
          <p:cNvSpPr>
            <a:spLocks noGrp="1" noChangeArrowheads="1"/>
          </p:cNvSpPr>
          <p:nvPr>
            <p:ph type="title"/>
          </p:nvPr>
        </p:nvSpPr>
        <p:spPr>
          <a:xfrm>
            <a:off x="533400" y="304800"/>
            <a:ext cx="7772400" cy="685800"/>
          </a:xfrm>
        </p:spPr>
        <p:txBody>
          <a:bodyPr/>
          <a:lstStyle/>
          <a:p>
            <a:r>
              <a:rPr lang="en-US" sz="3200" b="1" i="1">
                <a:latin typeface="Arial" charset="0"/>
              </a:rPr>
              <a:t>Common Laser Signs and Labels</a:t>
            </a:r>
          </a:p>
        </p:txBody>
      </p:sp>
      <p:pic>
        <p:nvPicPr>
          <p:cNvPr id="11267" name="Picture 3" descr="C:\Documents and Settings\aweaver\My Documents\My Pictures\Laser_Symbol 2.gif"/>
          <p:cNvPicPr>
            <a:picLocks noChangeAspect="1" noChangeArrowheads="1"/>
          </p:cNvPicPr>
          <p:nvPr/>
        </p:nvPicPr>
        <p:blipFill>
          <a:blip r:embed="rId2" cstate="print"/>
          <a:srcRect/>
          <a:stretch>
            <a:fillRect/>
          </a:stretch>
        </p:blipFill>
        <p:spPr bwMode="auto">
          <a:xfrm>
            <a:off x="3733800" y="2514600"/>
            <a:ext cx="1533525" cy="1533525"/>
          </a:xfrm>
          <a:prstGeom prst="rect">
            <a:avLst/>
          </a:prstGeom>
          <a:noFill/>
        </p:spPr>
      </p:pic>
      <p:pic>
        <p:nvPicPr>
          <p:cNvPr id="11268" name="Picture 4" descr="C:\Documents and Settings\aweaver\My Documents\My Pictures\Laser-Symbol.gif"/>
          <p:cNvPicPr>
            <a:picLocks noChangeAspect="1" noChangeArrowheads="1"/>
          </p:cNvPicPr>
          <p:nvPr/>
        </p:nvPicPr>
        <p:blipFill>
          <a:blip r:embed="rId3" cstate="print"/>
          <a:srcRect/>
          <a:stretch>
            <a:fillRect/>
          </a:stretch>
        </p:blipFill>
        <p:spPr bwMode="auto">
          <a:xfrm>
            <a:off x="1295400" y="4267200"/>
            <a:ext cx="1981200" cy="1465263"/>
          </a:xfrm>
          <a:prstGeom prst="rect">
            <a:avLst/>
          </a:prstGeom>
          <a:noFill/>
        </p:spPr>
      </p:pic>
      <p:pic>
        <p:nvPicPr>
          <p:cNvPr id="11274" name="Picture 10" descr="http://images.google.com/images?q=tbn:xViQNABo8GoC:www.hsa.ie/osh/images/lasbeam.gif">
            <a:hlinkClick r:id="rId4"/>
          </p:cNvPr>
          <p:cNvPicPr>
            <a:picLocks noChangeAspect="1" noChangeArrowheads="1"/>
          </p:cNvPicPr>
          <p:nvPr/>
        </p:nvPicPr>
        <p:blipFill>
          <a:blip r:embed="rId5" cstate="print"/>
          <a:srcRect/>
          <a:stretch>
            <a:fillRect/>
          </a:stretch>
        </p:blipFill>
        <p:spPr bwMode="auto">
          <a:xfrm>
            <a:off x="6324600" y="1219200"/>
            <a:ext cx="1447800" cy="1412875"/>
          </a:xfrm>
          <a:prstGeom prst="rect">
            <a:avLst/>
          </a:prstGeom>
          <a:noFill/>
        </p:spPr>
      </p:pic>
      <p:pic>
        <p:nvPicPr>
          <p:cNvPr id="11276" name="Picture 12" descr="http://misty.com/people/don/cl4exc1.gif"/>
          <p:cNvPicPr>
            <a:picLocks noChangeAspect="1" noChangeArrowheads="1"/>
          </p:cNvPicPr>
          <p:nvPr/>
        </p:nvPicPr>
        <p:blipFill>
          <a:blip r:embed="rId6" cstate="print"/>
          <a:srcRect/>
          <a:stretch>
            <a:fillRect/>
          </a:stretch>
        </p:blipFill>
        <p:spPr bwMode="auto">
          <a:xfrm>
            <a:off x="762000" y="1371600"/>
            <a:ext cx="2176463" cy="1423988"/>
          </a:xfrm>
          <a:prstGeom prst="rect">
            <a:avLst/>
          </a:prstGeom>
          <a:noFill/>
        </p:spPr>
      </p:pic>
      <p:pic>
        <p:nvPicPr>
          <p:cNvPr id="11278" name="Picture 14" descr="http://misty.com/people/don/apert1.gif"/>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248400" y="4114800"/>
            <a:ext cx="1670050" cy="15478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1276"/>
                                        </p:tgtEl>
                                        <p:attrNameLst>
                                          <p:attrName>style.visibility</p:attrName>
                                        </p:attrNameLst>
                                      </p:cBhvr>
                                      <p:to>
                                        <p:strVal val="visible"/>
                                      </p:to>
                                    </p:set>
                                    <p:anim calcmode="lin" valueType="num">
                                      <p:cBhvr additive="base">
                                        <p:cTn id="7" dur="500" fill="hold"/>
                                        <p:tgtEl>
                                          <p:spTgt spid="11276"/>
                                        </p:tgtEl>
                                        <p:attrNameLst>
                                          <p:attrName>ppt_x</p:attrName>
                                        </p:attrNameLst>
                                      </p:cBhvr>
                                      <p:tavLst>
                                        <p:tav tm="0">
                                          <p:val>
                                            <p:strVal val="1+#ppt_w/2"/>
                                          </p:val>
                                        </p:tav>
                                        <p:tav tm="100000">
                                          <p:val>
                                            <p:strVal val="#ppt_x"/>
                                          </p:val>
                                        </p:tav>
                                      </p:tavLst>
                                    </p:anim>
                                    <p:anim calcmode="lin" valueType="num">
                                      <p:cBhvr additive="base">
                                        <p:cTn id="8" dur="500" fill="hold"/>
                                        <p:tgtEl>
                                          <p:spTgt spid="1127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11274"/>
                                        </p:tgtEl>
                                        <p:attrNameLst>
                                          <p:attrName>style.visibility</p:attrName>
                                        </p:attrNameLst>
                                      </p:cBhvr>
                                      <p:to>
                                        <p:strVal val="visible"/>
                                      </p:to>
                                    </p:set>
                                    <p:anim calcmode="lin" valueType="num">
                                      <p:cBhvr additive="base">
                                        <p:cTn id="12" dur="500" fill="hold"/>
                                        <p:tgtEl>
                                          <p:spTgt spid="11274"/>
                                        </p:tgtEl>
                                        <p:attrNameLst>
                                          <p:attrName>ppt_x</p:attrName>
                                        </p:attrNameLst>
                                      </p:cBhvr>
                                      <p:tavLst>
                                        <p:tav tm="0">
                                          <p:val>
                                            <p:strVal val="0-#ppt_w/2"/>
                                          </p:val>
                                        </p:tav>
                                        <p:tav tm="100000">
                                          <p:val>
                                            <p:strVal val="#ppt_x"/>
                                          </p:val>
                                        </p:tav>
                                      </p:tavLst>
                                    </p:anim>
                                    <p:anim calcmode="lin" valueType="num">
                                      <p:cBhvr additive="base">
                                        <p:cTn id="13" dur="500" fill="hold"/>
                                        <p:tgtEl>
                                          <p:spTgt spid="1127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11268"/>
                                        </p:tgtEl>
                                        <p:attrNameLst>
                                          <p:attrName>style.visibility</p:attrName>
                                        </p:attrNameLst>
                                      </p:cBhvr>
                                      <p:to>
                                        <p:strVal val="visible"/>
                                      </p:to>
                                    </p:set>
                                    <p:anim calcmode="lin" valueType="num">
                                      <p:cBhvr additive="base">
                                        <p:cTn id="17" dur="500" fill="hold"/>
                                        <p:tgtEl>
                                          <p:spTgt spid="11268"/>
                                        </p:tgtEl>
                                        <p:attrNameLst>
                                          <p:attrName>ppt_x</p:attrName>
                                        </p:attrNameLst>
                                      </p:cBhvr>
                                      <p:tavLst>
                                        <p:tav tm="0">
                                          <p:val>
                                            <p:strVal val="#ppt_x"/>
                                          </p:val>
                                        </p:tav>
                                        <p:tav tm="100000">
                                          <p:val>
                                            <p:strVal val="#ppt_x"/>
                                          </p:val>
                                        </p:tav>
                                      </p:tavLst>
                                    </p:anim>
                                    <p:anim calcmode="lin" valueType="num">
                                      <p:cBhvr additive="base">
                                        <p:cTn id="18" dur="500" fill="hold"/>
                                        <p:tgtEl>
                                          <p:spTgt spid="11268"/>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1278"/>
                                        </p:tgtEl>
                                        <p:attrNameLst>
                                          <p:attrName>style.visibility</p:attrName>
                                        </p:attrNameLst>
                                      </p:cBhvr>
                                      <p:to>
                                        <p:strVal val="visible"/>
                                      </p:to>
                                    </p:set>
                                    <p:anim calcmode="lin" valueType="num">
                                      <p:cBhvr additive="base">
                                        <p:cTn id="22" dur="500" fill="hold"/>
                                        <p:tgtEl>
                                          <p:spTgt spid="11278"/>
                                        </p:tgtEl>
                                        <p:attrNameLst>
                                          <p:attrName>ppt_x</p:attrName>
                                        </p:attrNameLst>
                                      </p:cBhvr>
                                      <p:tavLst>
                                        <p:tav tm="0">
                                          <p:val>
                                            <p:strVal val="0-#ppt_w/2"/>
                                          </p:val>
                                        </p:tav>
                                        <p:tav tm="100000">
                                          <p:val>
                                            <p:strVal val="#ppt_x"/>
                                          </p:val>
                                        </p:tav>
                                      </p:tavLst>
                                    </p:anim>
                                    <p:anim calcmode="lin" valueType="num">
                                      <p:cBhvr additive="base">
                                        <p:cTn id="23" dur="500" fill="hold"/>
                                        <p:tgtEl>
                                          <p:spTgt spid="1127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3" presetClass="entr" presetSubtype="528" fill="hold" nodeType="afterEffect">
                                  <p:stCondLst>
                                    <p:cond delay="0"/>
                                  </p:stCondLst>
                                  <p:childTnLst>
                                    <p:set>
                                      <p:cBhvr>
                                        <p:cTn id="26" dur="1" fill="hold">
                                          <p:stCondLst>
                                            <p:cond delay="0"/>
                                          </p:stCondLst>
                                        </p:cTn>
                                        <p:tgtEl>
                                          <p:spTgt spid="11267"/>
                                        </p:tgtEl>
                                        <p:attrNameLst>
                                          <p:attrName>style.visibility</p:attrName>
                                        </p:attrNameLst>
                                      </p:cBhvr>
                                      <p:to>
                                        <p:strVal val="visible"/>
                                      </p:to>
                                    </p:set>
                                    <p:anim calcmode="lin" valueType="num">
                                      <p:cBhvr>
                                        <p:cTn id="27" dur="500" fill="hold"/>
                                        <p:tgtEl>
                                          <p:spTgt spid="11267"/>
                                        </p:tgtEl>
                                        <p:attrNameLst>
                                          <p:attrName>ppt_w</p:attrName>
                                        </p:attrNameLst>
                                      </p:cBhvr>
                                      <p:tavLst>
                                        <p:tav tm="0">
                                          <p:val>
                                            <p:fltVal val="0"/>
                                          </p:val>
                                        </p:tav>
                                        <p:tav tm="100000">
                                          <p:val>
                                            <p:strVal val="#ppt_w"/>
                                          </p:val>
                                        </p:tav>
                                      </p:tavLst>
                                    </p:anim>
                                    <p:anim calcmode="lin" valueType="num">
                                      <p:cBhvr>
                                        <p:cTn id="28" dur="500" fill="hold"/>
                                        <p:tgtEl>
                                          <p:spTgt spid="11267"/>
                                        </p:tgtEl>
                                        <p:attrNameLst>
                                          <p:attrName>ppt_h</p:attrName>
                                        </p:attrNameLst>
                                      </p:cBhvr>
                                      <p:tavLst>
                                        <p:tav tm="0">
                                          <p:val>
                                            <p:fltVal val="0"/>
                                          </p:val>
                                        </p:tav>
                                        <p:tav tm="100000">
                                          <p:val>
                                            <p:strVal val="#ppt_h"/>
                                          </p:val>
                                        </p:tav>
                                      </p:tavLst>
                                    </p:anim>
                                    <p:anim calcmode="lin" valueType="num">
                                      <p:cBhvr>
                                        <p:cTn id="29" dur="500" fill="hold"/>
                                        <p:tgtEl>
                                          <p:spTgt spid="11267"/>
                                        </p:tgtEl>
                                        <p:attrNameLst>
                                          <p:attrName>ppt_x</p:attrName>
                                        </p:attrNameLst>
                                      </p:cBhvr>
                                      <p:tavLst>
                                        <p:tav tm="0">
                                          <p:val>
                                            <p:fltVal val="0.5"/>
                                          </p:val>
                                        </p:tav>
                                        <p:tav tm="100000">
                                          <p:val>
                                            <p:strVal val="#ppt_x"/>
                                          </p:val>
                                        </p:tav>
                                      </p:tavLst>
                                    </p:anim>
                                    <p:anim calcmode="lin" valueType="num">
                                      <p:cBhvr>
                                        <p:cTn id="30" dur="500" fill="hold"/>
                                        <p:tgtEl>
                                          <p:spTgt spid="1126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1B3A1D7-D88A-4F2D-B40C-DA5F107C8D09}" type="slidenum">
              <a:rPr lang="en-US"/>
              <a:pPr/>
              <a:t>31</a:t>
            </a:fld>
            <a:endParaRPr lang="en-US"/>
          </a:p>
        </p:txBody>
      </p:sp>
      <p:sp>
        <p:nvSpPr>
          <p:cNvPr id="43010" name="Rectangle 2"/>
          <p:cNvSpPr>
            <a:spLocks noGrp="1" noChangeArrowheads="1"/>
          </p:cNvSpPr>
          <p:nvPr>
            <p:ph type="title"/>
          </p:nvPr>
        </p:nvSpPr>
        <p:spPr>
          <a:xfrm>
            <a:off x="304800" y="228600"/>
            <a:ext cx="8534400" cy="1143000"/>
          </a:xfrm>
        </p:spPr>
        <p:txBody>
          <a:bodyPr/>
          <a:lstStyle/>
          <a:p>
            <a:r>
              <a:rPr lang="en-US" sz="4000" b="1">
                <a:latin typeface="Arial" charset="0"/>
              </a:rPr>
              <a:t>Laser Safety Contact Information</a:t>
            </a:r>
          </a:p>
        </p:txBody>
      </p:sp>
      <p:sp>
        <p:nvSpPr>
          <p:cNvPr id="43011" name="Rectangle 3"/>
          <p:cNvSpPr>
            <a:spLocks noGrp="1" noChangeArrowheads="1"/>
          </p:cNvSpPr>
          <p:nvPr>
            <p:ph type="body" idx="1"/>
          </p:nvPr>
        </p:nvSpPr>
        <p:spPr>
          <a:xfrm>
            <a:off x="1981200" y="1676400"/>
            <a:ext cx="4876800" cy="2133600"/>
          </a:xfrm>
        </p:spPr>
        <p:txBody>
          <a:bodyPr/>
          <a:lstStyle/>
          <a:p>
            <a:pPr algn="ctr">
              <a:lnSpc>
                <a:spcPct val="90000"/>
              </a:lnSpc>
              <a:buFont typeface="Wingdings" pitchFamily="2" charset="2"/>
              <a:buNone/>
            </a:pPr>
            <a:r>
              <a:rPr lang="en-US" sz="2400" b="1">
                <a:latin typeface="Arial" charset="0"/>
              </a:rPr>
              <a:t>Adam Weaver, CHP</a:t>
            </a:r>
          </a:p>
          <a:p>
            <a:pPr algn="ctr">
              <a:lnSpc>
                <a:spcPct val="90000"/>
              </a:lnSpc>
              <a:buFont typeface="Wingdings" pitchFamily="2" charset="2"/>
              <a:buNone/>
            </a:pPr>
            <a:r>
              <a:rPr lang="en-US" sz="2400" b="1">
                <a:latin typeface="Arial" charset="0"/>
              </a:rPr>
              <a:t>Laser Safety Officer</a:t>
            </a:r>
          </a:p>
          <a:p>
            <a:pPr algn="ctr">
              <a:lnSpc>
                <a:spcPct val="90000"/>
              </a:lnSpc>
              <a:buFont typeface="Wingdings" pitchFamily="2" charset="2"/>
              <a:buNone/>
            </a:pPr>
            <a:r>
              <a:rPr lang="en-US" sz="2400" b="1">
                <a:latin typeface="Arial" charset="0"/>
              </a:rPr>
              <a:t>MDC Box 35</a:t>
            </a:r>
          </a:p>
          <a:p>
            <a:pPr algn="ctr">
              <a:lnSpc>
                <a:spcPct val="90000"/>
              </a:lnSpc>
              <a:buFont typeface="Wingdings" pitchFamily="2" charset="2"/>
              <a:buNone/>
            </a:pPr>
            <a:r>
              <a:rPr lang="en-US" sz="2400" b="1">
                <a:latin typeface="Arial" charset="0"/>
              </a:rPr>
              <a:t>(813) 974-1194</a:t>
            </a:r>
          </a:p>
          <a:p>
            <a:pPr algn="ctr">
              <a:lnSpc>
                <a:spcPct val="90000"/>
              </a:lnSpc>
              <a:buFont typeface="Wingdings" pitchFamily="2" charset="2"/>
              <a:buNone/>
            </a:pPr>
            <a:r>
              <a:rPr lang="en-US" sz="2400" b="1" u="sng">
                <a:latin typeface="Arial" charset="0"/>
              </a:rPr>
              <a:t>a</a:t>
            </a:r>
            <a:r>
              <a:rPr lang="en-US" sz="2400" b="1" u="sng">
                <a:latin typeface="Arial" charset="0"/>
                <a:hlinkClick r:id="rId2"/>
              </a:rPr>
              <a:t>w</a:t>
            </a:r>
            <a:r>
              <a:rPr lang="en-US" sz="2400" b="1">
                <a:latin typeface="Arial" charset="0"/>
                <a:hlinkClick r:id="rId2"/>
              </a:rPr>
              <a:t>eaver@research.usf.edu</a:t>
            </a:r>
            <a:endParaRPr lang="en-US" sz="2400" b="1">
              <a:latin typeface="Arial" charset="0"/>
            </a:endParaRPr>
          </a:p>
        </p:txBody>
      </p:sp>
      <p:sp>
        <p:nvSpPr>
          <p:cNvPr id="43013" name="Rectangle 5"/>
          <p:cNvSpPr>
            <a:spLocks noChangeArrowheads="1"/>
          </p:cNvSpPr>
          <p:nvPr/>
        </p:nvSpPr>
        <p:spPr bwMode="auto">
          <a:xfrm>
            <a:off x="2514600" y="4876800"/>
            <a:ext cx="4267200" cy="1371600"/>
          </a:xfrm>
          <a:prstGeom prst="rect">
            <a:avLst/>
          </a:prstGeom>
          <a:noFill/>
          <a:ln w="9525">
            <a:noFill/>
            <a:miter lim="800000"/>
            <a:headEnd/>
            <a:tailEnd/>
          </a:ln>
          <a:effectLst/>
        </p:spPr>
        <p:txBody>
          <a:bodyPr/>
          <a:lstStyle/>
          <a:p>
            <a:pPr marL="342900" indent="-342900" algn="ctr">
              <a:spcBef>
                <a:spcPct val="20000"/>
              </a:spcBef>
              <a:buClr>
                <a:schemeClr val="tx2"/>
              </a:buClr>
              <a:buSzPct val="75000"/>
              <a:buFont typeface="Wingdings" pitchFamily="2" charset="2"/>
              <a:buNone/>
            </a:pPr>
            <a:r>
              <a:rPr lang="en-US" sz="2000">
                <a:effectLst>
                  <a:outerShdw blurRad="38100" dist="38100" dir="2700000" algn="tl">
                    <a:srgbClr val="000000"/>
                  </a:outerShdw>
                </a:effectLst>
                <a:latin typeface="Arial" charset="0"/>
              </a:rPr>
              <a:t>Division of Research Compliance</a:t>
            </a:r>
          </a:p>
          <a:p>
            <a:pPr marL="342900" indent="-342900" algn="ctr">
              <a:spcBef>
                <a:spcPct val="20000"/>
              </a:spcBef>
              <a:buClr>
                <a:schemeClr val="tx2"/>
              </a:buClr>
              <a:buSzPct val="75000"/>
              <a:buFont typeface="Wingdings" pitchFamily="2" charset="2"/>
              <a:buNone/>
            </a:pPr>
            <a:r>
              <a:rPr lang="en-US" sz="2000">
                <a:effectLst>
                  <a:outerShdw blurRad="38100" dist="38100" dir="2700000" algn="tl">
                    <a:srgbClr val="000000"/>
                  </a:outerShdw>
                </a:effectLst>
                <a:latin typeface="Arial" charset="0"/>
              </a:rPr>
              <a:t>(813) 974-5638</a:t>
            </a:r>
          </a:p>
          <a:p>
            <a:pPr marL="342900" indent="-342900" algn="ctr">
              <a:spcBef>
                <a:spcPct val="20000"/>
              </a:spcBef>
              <a:buClr>
                <a:schemeClr val="tx2"/>
              </a:buClr>
              <a:buSzPct val="75000"/>
              <a:buFont typeface="Wingdings" pitchFamily="2" charset="2"/>
              <a:buNone/>
            </a:pPr>
            <a:r>
              <a:rPr lang="en-US" sz="2000">
                <a:effectLst>
                  <a:outerShdw blurRad="38100" dist="38100" dir="2700000" algn="tl">
                    <a:srgbClr val="000000"/>
                  </a:outerShdw>
                </a:effectLst>
                <a:latin typeface="Arial" charset="0"/>
              </a:rPr>
              <a:t>(813) 974-7091 (fax)</a:t>
            </a:r>
          </a:p>
        </p:txBody>
      </p:sp>
      <p:sp>
        <p:nvSpPr>
          <p:cNvPr id="43014" name="Rectangle 6"/>
          <p:cNvSpPr>
            <a:spLocks noChangeArrowheads="1"/>
          </p:cNvSpPr>
          <p:nvPr/>
        </p:nvSpPr>
        <p:spPr bwMode="auto">
          <a:xfrm>
            <a:off x="3638550" y="2617788"/>
            <a:ext cx="9144000" cy="0"/>
          </a:xfrm>
          <a:prstGeom prst="rect">
            <a:avLst/>
          </a:prstGeom>
          <a:noFill/>
          <a:ln w="9525">
            <a:noFill/>
            <a:miter lim="800000"/>
            <a:headEnd/>
            <a:tailEnd/>
          </a:ln>
          <a:effectLst/>
        </p:spPr>
        <p:txBody>
          <a:bodyPr>
            <a:spAutoFit/>
          </a:bodyPr>
          <a:lstStyle/>
          <a:p>
            <a:endParaRPr lang="en-US"/>
          </a:p>
        </p:txBody>
      </p:sp>
      <p:pic>
        <p:nvPicPr>
          <p:cNvPr id="43016" name="Picture 8" descr="http://www.lanl.gov/orgs/pa/News/safety_111296.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58000" y="2819400"/>
            <a:ext cx="1531938" cy="15319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43016"/>
                                        </p:tgtEl>
                                        <p:attrNameLst>
                                          <p:attrName>style.visibility</p:attrName>
                                        </p:attrNameLst>
                                      </p:cBhvr>
                                      <p:to>
                                        <p:strVal val="visible"/>
                                      </p:to>
                                    </p:set>
                                    <p:anim calcmode="lin" valueType="num">
                                      <p:cBhvr>
                                        <p:cTn id="7" dur="5000" fill="hold"/>
                                        <p:tgtEl>
                                          <p:spTgt spid="43016"/>
                                        </p:tgtEl>
                                        <p:attrNameLst>
                                          <p:attrName>ppt_w</p:attrName>
                                        </p:attrNameLst>
                                      </p:cBhvr>
                                      <p:tavLst>
                                        <p:tav tm="0" fmla="#ppt_w*sin(2.5*pi*$)">
                                          <p:val>
                                            <p:fltVal val="0"/>
                                          </p:val>
                                        </p:tav>
                                        <p:tav tm="100000">
                                          <p:val>
                                            <p:fltVal val="1"/>
                                          </p:val>
                                        </p:tav>
                                      </p:tavLst>
                                    </p:anim>
                                    <p:anim calcmode="lin" valueType="num">
                                      <p:cBhvr>
                                        <p:cTn id="8" dur="5000" fill="hold"/>
                                        <p:tgtEl>
                                          <p:spTgt spid="430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41A89184-596E-4455-AB23-A8D71F31F060}" type="slidenum">
              <a:rPr lang="en-US"/>
              <a:pPr/>
              <a:t>4</a:t>
            </a:fld>
            <a:endParaRPr lang="en-US"/>
          </a:p>
        </p:txBody>
      </p:sp>
      <p:sp>
        <p:nvSpPr>
          <p:cNvPr id="16403" name="Rectangle 19"/>
          <p:cNvSpPr>
            <a:spLocks noGrp="1" noChangeArrowheads="1"/>
          </p:cNvSpPr>
          <p:nvPr>
            <p:ph type="title" idx="4294967295"/>
          </p:nvPr>
        </p:nvSpPr>
        <p:spPr>
          <a:xfrm>
            <a:off x="609600" y="381000"/>
            <a:ext cx="7772400" cy="762000"/>
          </a:xfrm>
        </p:spPr>
        <p:txBody>
          <a:bodyPr/>
          <a:lstStyle/>
          <a:p>
            <a:r>
              <a:rPr lang="en-US" sz="4000" b="1">
                <a:latin typeface="Arial" charset="0"/>
              </a:rPr>
              <a:t>Incandescent vs. Laser Light</a:t>
            </a:r>
          </a:p>
        </p:txBody>
      </p:sp>
      <p:pic>
        <p:nvPicPr>
          <p:cNvPr id="16414" name="Picture 30" descr="C:\Documents and Settings\aweaver\Desktop\My Pictures\light.bmp"/>
          <p:cNvPicPr>
            <a:picLocks noChangeAspect="1" noChangeArrowheads="1"/>
          </p:cNvPicPr>
          <p:nvPr/>
        </p:nvPicPr>
        <p:blipFill>
          <a:blip r:embed="rId2" cstate="print"/>
          <a:srcRect r="59166"/>
          <a:stretch>
            <a:fillRect/>
          </a:stretch>
        </p:blipFill>
        <p:spPr bwMode="auto">
          <a:xfrm>
            <a:off x="0" y="2209800"/>
            <a:ext cx="3733800" cy="2406650"/>
          </a:xfrm>
          <a:prstGeom prst="rect">
            <a:avLst/>
          </a:prstGeom>
          <a:noFill/>
        </p:spPr>
      </p:pic>
      <p:sp>
        <p:nvSpPr>
          <p:cNvPr id="16415" name="Text Box 31"/>
          <p:cNvSpPr txBox="1">
            <a:spLocks noChangeArrowheads="1"/>
          </p:cNvSpPr>
          <p:nvPr/>
        </p:nvSpPr>
        <p:spPr bwMode="auto">
          <a:xfrm>
            <a:off x="0" y="4648200"/>
            <a:ext cx="3505200" cy="15525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b="1">
                <a:solidFill>
                  <a:srgbClr val="FBD205"/>
                </a:solidFill>
                <a:latin typeface="Arial" charset="0"/>
              </a:rPr>
              <a:t>Many wavelengths</a:t>
            </a:r>
          </a:p>
          <a:p>
            <a:pPr marL="457200" indent="-457200">
              <a:spcBef>
                <a:spcPct val="50000"/>
              </a:spcBef>
              <a:buFontTx/>
              <a:buAutoNum type="arabicPeriod"/>
            </a:pPr>
            <a:r>
              <a:rPr lang="en-US" b="1">
                <a:solidFill>
                  <a:srgbClr val="FBD205"/>
                </a:solidFill>
                <a:latin typeface="Arial" charset="0"/>
              </a:rPr>
              <a:t>Multidirectional</a:t>
            </a:r>
          </a:p>
          <a:p>
            <a:pPr marL="457200" indent="-457200">
              <a:spcBef>
                <a:spcPct val="50000"/>
              </a:spcBef>
              <a:buFontTx/>
              <a:buAutoNum type="arabicPeriod"/>
            </a:pPr>
            <a:r>
              <a:rPr lang="en-US" b="1">
                <a:solidFill>
                  <a:srgbClr val="FBD205"/>
                </a:solidFill>
                <a:latin typeface="Arial" charset="0"/>
              </a:rPr>
              <a:t>Incoherent</a:t>
            </a:r>
          </a:p>
        </p:txBody>
      </p:sp>
      <p:sp>
        <p:nvSpPr>
          <p:cNvPr id="16416" name="Text Box 32"/>
          <p:cNvSpPr txBox="1">
            <a:spLocks noChangeArrowheads="1"/>
          </p:cNvSpPr>
          <p:nvPr/>
        </p:nvSpPr>
        <p:spPr bwMode="auto">
          <a:xfrm>
            <a:off x="5257800" y="4648200"/>
            <a:ext cx="3505200" cy="15525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b="1">
                <a:solidFill>
                  <a:srgbClr val="FBD205"/>
                </a:solidFill>
                <a:latin typeface="Arial" charset="0"/>
              </a:rPr>
              <a:t>Monochromatic</a:t>
            </a:r>
          </a:p>
          <a:p>
            <a:pPr marL="457200" indent="-457200">
              <a:spcBef>
                <a:spcPct val="50000"/>
              </a:spcBef>
              <a:buFontTx/>
              <a:buAutoNum type="arabicPeriod"/>
            </a:pPr>
            <a:r>
              <a:rPr lang="en-US" b="1">
                <a:solidFill>
                  <a:srgbClr val="FBD205"/>
                </a:solidFill>
                <a:latin typeface="Arial" charset="0"/>
              </a:rPr>
              <a:t>Directional</a:t>
            </a:r>
          </a:p>
          <a:p>
            <a:pPr marL="457200" indent="-457200">
              <a:spcBef>
                <a:spcPct val="50000"/>
              </a:spcBef>
              <a:buFontTx/>
              <a:buAutoNum type="arabicPeriod"/>
            </a:pPr>
            <a:r>
              <a:rPr lang="en-US" b="1">
                <a:solidFill>
                  <a:srgbClr val="FBD205"/>
                </a:solidFill>
                <a:latin typeface="Arial" charset="0"/>
              </a:rPr>
              <a:t>Coherent</a:t>
            </a:r>
          </a:p>
        </p:txBody>
      </p:sp>
      <p:pic>
        <p:nvPicPr>
          <p:cNvPr id="16417" name="Picture 33" descr="C:\Documents and Settings\aweaver\Desktop\My Pictures\light.bmp"/>
          <p:cNvPicPr>
            <a:picLocks noChangeAspect="1" noChangeArrowheads="1"/>
          </p:cNvPicPr>
          <p:nvPr/>
        </p:nvPicPr>
        <p:blipFill>
          <a:blip r:embed="rId2" cstate="print"/>
          <a:srcRect l="45000" r="4167"/>
          <a:stretch>
            <a:fillRect/>
          </a:stretch>
        </p:blipFill>
        <p:spPr bwMode="auto">
          <a:xfrm>
            <a:off x="4495800" y="2209800"/>
            <a:ext cx="4648200" cy="24066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685684F-BA16-4E56-B979-17803D8F2848}" type="slidenum">
              <a:rPr lang="en-US"/>
              <a:pPr/>
              <a:t>5</a:t>
            </a:fld>
            <a:endParaRPr lang="en-US"/>
          </a:p>
        </p:txBody>
      </p:sp>
      <p:sp>
        <p:nvSpPr>
          <p:cNvPr id="2050" name="Rectangle 2"/>
          <p:cNvSpPr>
            <a:spLocks noGrp="1" noChangeArrowheads="1"/>
          </p:cNvSpPr>
          <p:nvPr>
            <p:ph type="title"/>
          </p:nvPr>
        </p:nvSpPr>
        <p:spPr>
          <a:xfrm>
            <a:off x="457200" y="381000"/>
            <a:ext cx="8305800" cy="609600"/>
          </a:xfrm>
        </p:spPr>
        <p:txBody>
          <a:bodyPr/>
          <a:lstStyle/>
          <a:p>
            <a:r>
              <a:rPr lang="en-US" sz="3600" b="1">
                <a:latin typeface="Arial" charset="0"/>
                <a:cs typeface="Arial" charset="0"/>
              </a:rPr>
              <a:t>Common Components of all Lasers</a:t>
            </a:r>
          </a:p>
        </p:txBody>
      </p:sp>
      <p:pic>
        <p:nvPicPr>
          <p:cNvPr id="2051" name="Picture 3" descr="C:\Documents and Settings\aweaver\My Documents\My Pictures\Laser_Symbol 2.gif"/>
          <p:cNvPicPr>
            <a:picLocks noChangeAspect="1" noChangeArrowheads="1"/>
          </p:cNvPicPr>
          <p:nvPr/>
        </p:nvPicPr>
        <p:blipFill>
          <a:blip r:embed="rId2" cstate="print"/>
          <a:srcRect/>
          <a:stretch>
            <a:fillRect/>
          </a:stretch>
        </p:blipFill>
        <p:spPr bwMode="auto">
          <a:xfrm>
            <a:off x="7620000" y="4191000"/>
            <a:ext cx="1066800" cy="838200"/>
          </a:xfrm>
          <a:prstGeom prst="rect">
            <a:avLst/>
          </a:prstGeom>
          <a:noFill/>
        </p:spPr>
      </p:pic>
      <p:sp>
        <p:nvSpPr>
          <p:cNvPr id="2052" name="Text Box 4"/>
          <p:cNvSpPr txBox="1">
            <a:spLocks noChangeArrowheads="1"/>
          </p:cNvSpPr>
          <p:nvPr/>
        </p:nvSpPr>
        <p:spPr bwMode="auto">
          <a:xfrm>
            <a:off x="381000" y="1066800"/>
            <a:ext cx="8229600" cy="5124450"/>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b="1" u="sng">
                <a:solidFill>
                  <a:schemeClr val="tx2"/>
                </a:solidFill>
                <a:latin typeface="Arial" charset="0"/>
                <a:cs typeface="Arial" charset="0"/>
              </a:rPr>
              <a:t>Active Medium</a:t>
            </a:r>
            <a:r>
              <a:rPr lang="en-US" sz="1800" u="sng">
                <a:latin typeface="Arial" charset="0"/>
                <a:cs typeface="Arial" charset="0"/>
              </a:rPr>
              <a:t> </a:t>
            </a:r>
          </a:p>
          <a:p>
            <a:pPr marL="457200" indent="-457200">
              <a:spcBef>
                <a:spcPct val="50000"/>
              </a:spcBef>
            </a:pPr>
            <a:r>
              <a:rPr lang="en-US" sz="1800">
                <a:latin typeface="Arial" charset="0"/>
                <a:cs typeface="Arial" charset="0"/>
              </a:rPr>
              <a:t>	The active medium may be solid crystals such as ruby or Nd:YAG, liquid dyes, gases like CO2 or Helium/Neon, or semiconductors such as GaAs. Active mediums contain atoms whose electrons may be excited to a metastable energy level by an energy source.</a:t>
            </a:r>
            <a:r>
              <a:rPr lang="en-US" sz="1800">
                <a:latin typeface="Arial" charset="0"/>
              </a:rPr>
              <a:t> </a:t>
            </a:r>
          </a:p>
          <a:p>
            <a:pPr marL="457200" indent="-457200">
              <a:spcBef>
                <a:spcPct val="50000"/>
              </a:spcBef>
              <a:buFontTx/>
              <a:buAutoNum type="arabicPeriod" startAt="2"/>
            </a:pPr>
            <a:r>
              <a:rPr lang="en-US" b="1" u="sng">
                <a:solidFill>
                  <a:schemeClr val="tx2"/>
                </a:solidFill>
                <a:latin typeface="Arial" charset="0"/>
                <a:cs typeface="Arial" charset="0"/>
              </a:rPr>
              <a:t>Excitation Mechanism</a:t>
            </a:r>
            <a:r>
              <a:rPr lang="en-US">
                <a:latin typeface="Arial" charset="0"/>
              </a:rPr>
              <a:t> </a:t>
            </a:r>
          </a:p>
          <a:p>
            <a:pPr marL="457200" indent="-457200">
              <a:spcBef>
                <a:spcPct val="50000"/>
              </a:spcBef>
            </a:pPr>
            <a:r>
              <a:rPr lang="en-US" sz="1800">
                <a:latin typeface="Arial" charset="0"/>
                <a:cs typeface="Arial" charset="0"/>
              </a:rPr>
              <a:t>	Excitation mechanisms pump energy into the active medium by one or more of three basic methods; optical, electrical or chemical.</a:t>
            </a:r>
            <a:r>
              <a:rPr lang="en-US" sz="1800">
                <a:latin typeface="Arial" charset="0"/>
              </a:rPr>
              <a:t> </a:t>
            </a:r>
          </a:p>
          <a:p>
            <a:pPr marL="457200" indent="-457200">
              <a:spcBef>
                <a:spcPct val="50000"/>
              </a:spcBef>
              <a:buFontTx/>
              <a:buAutoNum type="arabicPeriod" startAt="3"/>
            </a:pPr>
            <a:r>
              <a:rPr lang="en-US" b="1" u="sng">
                <a:solidFill>
                  <a:schemeClr val="tx2"/>
                </a:solidFill>
                <a:latin typeface="Arial" charset="0"/>
                <a:cs typeface="Arial" charset="0"/>
              </a:rPr>
              <a:t>High Reflectance Mirror</a:t>
            </a:r>
            <a:r>
              <a:rPr lang="en-US" sz="1800">
                <a:latin typeface="Arial" charset="0"/>
                <a:cs typeface="Arial" charset="0"/>
              </a:rPr>
              <a:t> </a:t>
            </a:r>
            <a:endParaRPr lang="en-US" sz="1800">
              <a:solidFill>
                <a:schemeClr val="tx2"/>
              </a:solidFill>
              <a:latin typeface="Arial" charset="0"/>
              <a:cs typeface="Arial" charset="0"/>
            </a:endParaRPr>
          </a:p>
          <a:p>
            <a:pPr marL="457200" indent="-457200">
              <a:spcBef>
                <a:spcPct val="50000"/>
              </a:spcBef>
            </a:pPr>
            <a:r>
              <a:rPr lang="en-US" sz="1800">
                <a:solidFill>
                  <a:schemeClr val="tx2"/>
                </a:solidFill>
                <a:latin typeface="Arial" charset="0"/>
                <a:cs typeface="Arial" charset="0"/>
              </a:rPr>
              <a:t>	</a:t>
            </a:r>
            <a:r>
              <a:rPr lang="en-US" sz="1800">
                <a:latin typeface="Arial" charset="0"/>
                <a:cs typeface="Arial" charset="0"/>
              </a:rPr>
              <a:t>A mirror which reflects essentially 100% of the laser light.</a:t>
            </a:r>
            <a:r>
              <a:rPr lang="en-US" sz="1800">
                <a:latin typeface="Arial" charset="0"/>
              </a:rPr>
              <a:t> </a:t>
            </a:r>
          </a:p>
          <a:p>
            <a:pPr marL="457200" indent="-457200">
              <a:spcBef>
                <a:spcPct val="50000"/>
              </a:spcBef>
              <a:buFontTx/>
              <a:buAutoNum type="arabicPeriod" startAt="4"/>
            </a:pPr>
            <a:r>
              <a:rPr lang="en-US" b="1" u="sng">
                <a:solidFill>
                  <a:schemeClr val="tx2"/>
                </a:solidFill>
                <a:latin typeface="Arial" charset="0"/>
                <a:cs typeface="Arial" charset="0"/>
              </a:rPr>
              <a:t>Partially Transmissive Mirror</a:t>
            </a:r>
            <a:r>
              <a:rPr lang="en-US" sz="1800">
                <a:latin typeface="Arial" charset="0"/>
                <a:cs typeface="Arial" charset="0"/>
              </a:rPr>
              <a:t> </a:t>
            </a:r>
          </a:p>
          <a:p>
            <a:pPr marL="457200" indent="-457200">
              <a:spcBef>
                <a:spcPct val="50000"/>
              </a:spcBef>
            </a:pPr>
            <a:r>
              <a:rPr lang="en-US" sz="1800">
                <a:latin typeface="Arial" charset="0"/>
                <a:cs typeface="Arial" charset="0"/>
              </a:rPr>
              <a:t>	A mirror which reflects less than 100% of the laser light and transmits the remainder.</a:t>
            </a:r>
            <a:r>
              <a:rPr lang="en-US" sz="1600">
                <a:latin typeface="Arial"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EC25C83-EFDD-4AFF-9622-53885022C4CA}" type="slidenum">
              <a:rPr lang="en-US"/>
              <a:pPr/>
              <a:t>6</a:t>
            </a:fld>
            <a:endParaRPr lang="en-US"/>
          </a:p>
        </p:txBody>
      </p:sp>
      <p:sp>
        <p:nvSpPr>
          <p:cNvPr id="12290" name="Rectangle 2"/>
          <p:cNvSpPr>
            <a:spLocks noGrp="1" noChangeArrowheads="1"/>
          </p:cNvSpPr>
          <p:nvPr>
            <p:ph type="title"/>
          </p:nvPr>
        </p:nvSpPr>
        <p:spPr>
          <a:xfrm>
            <a:off x="1066800" y="0"/>
            <a:ext cx="7772400" cy="1143000"/>
          </a:xfrm>
        </p:spPr>
        <p:txBody>
          <a:bodyPr/>
          <a:lstStyle/>
          <a:p>
            <a:r>
              <a:rPr lang="en-US" b="1">
                <a:latin typeface="Arial" charset="0"/>
              </a:rPr>
              <a:t>Laser Components</a:t>
            </a:r>
          </a:p>
        </p:txBody>
      </p:sp>
      <p:sp>
        <p:nvSpPr>
          <p:cNvPr id="12302" name="Text Box 14"/>
          <p:cNvSpPr txBox="1">
            <a:spLocks noChangeArrowheads="1"/>
          </p:cNvSpPr>
          <p:nvPr/>
        </p:nvSpPr>
        <p:spPr bwMode="auto">
          <a:xfrm>
            <a:off x="990600" y="4648200"/>
            <a:ext cx="7772400" cy="1917700"/>
          </a:xfrm>
          <a:prstGeom prst="rect">
            <a:avLst/>
          </a:prstGeom>
          <a:noFill/>
          <a:ln w="9525">
            <a:noFill/>
            <a:miter lim="800000"/>
            <a:headEnd/>
            <a:tailEnd/>
          </a:ln>
          <a:effectLst/>
        </p:spPr>
        <p:txBody>
          <a:bodyPr>
            <a:spAutoFit/>
          </a:bodyPr>
          <a:lstStyle/>
          <a:p>
            <a:pPr>
              <a:spcBef>
                <a:spcPct val="50000"/>
              </a:spcBef>
            </a:pPr>
            <a:r>
              <a:rPr lang="en-US" b="1">
                <a:latin typeface="Arial" charset="0"/>
              </a:rPr>
              <a:t>Gas lasers consist of a gas filled tube placed in the laser cavity. A voltage (the external pump source) is applied to the tube to excite the atoms in the gas to a population inversion. The light emitted from this type of laser is normally continuous wave (CW).</a:t>
            </a:r>
            <a:endParaRPr lang="en-US">
              <a:latin typeface="Arial" charset="0"/>
            </a:endParaRPr>
          </a:p>
        </p:txBody>
      </p:sp>
      <p:pic>
        <p:nvPicPr>
          <p:cNvPr id="12303" name="Picture 15" descr="C:\Documents and Settings\aweaver\Desktop\My Pictures\gaslaser.bmp"/>
          <p:cNvPicPr>
            <a:picLocks noChangeAspect="1" noChangeArrowheads="1"/>
          </p:cNvPicPr>
          <p:nvPr/>
        </p:nvPicPr>
        <p:blipFill>
          <a:blip r:embed="rId2" cstate="print">
            <a:lum contrast="18000"/>
          </a:blip>
          <a:srcRect/>
          <a:stretch>
            <a:fillRect/>
          </a:stretch>
        </p:blipFill>
        <p:spPr bwMode="auto">
          <a:xfrm>
            <a:off x="533400" y="1752600"/>
            <a:ext cx="8229600" cy="24145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624B5C0-742A-4B5B-8D9A-666D1DC310D3}" type="slidenum">
              <a:rPr lang="en-US"/>
              <a:pPr/>
              <a:t>7</a:t>
            </a:fld>
            <a:endParaRPr lang="en-US"/>
          </a:p>
        </p:txBody>
      </p:sp>
      <p:sp>
        <p:nvSpPr>
          <p:cNvPr id="4098" name="Rectangle 2"/>
          <p:cNvSpPr>
            <a:spLocks noGrp="1" noChangeArrowheads="1"/>
          </p:cNvSpPr>
          <p:nvPr>
            <p:ph type="title"/>
          </p:nvPr>
        </p:nvSpPr>
        <p:spPr>
          <a:xfrm>
            <a:off x="990600" y="0"/>
            <a:ext cx="7772400" cy="762000"/>
          </a:xfrm>
        </p:spPr>
        <p:txBody>
          <a:bodyPr/>
          <a:lstStyle/>
          <a:p>
            <a:r>
              <a:rPr lang="en-US" sz="3200" b="1">
                <a:latin typeface="Arial" charset="0"/>
              </a:rPr>
              <a:t>Lasing Action</a:t>
            </a:r>
          </a:p>
        </p:txBody>
      </p:sp>
      <p:sp>
        <p:nvSpPr>
          <p:cNvPr id="4115" name="Rectangle 19"/>
          <p:cNvSpPr>
            <a:spLocks noGrp="1" noChangeArrowheads="1"/>
          </p:cNvSpPr>
          <p:nvPr>
            <p:ph type="body" idx="1"/>
          </p:nvPr>
        </p:nvSpPr>
        <p:spPr>
          <a:xfrm>
            <a:off x="381000" y="838200"/>
            <a:ext cx="8458200" cy="5638800"/>
          </a:xfrm>
        </p:spPr>
        <p:txBody>
          <a:bodyPr/>
          <a:lstStyle/>
          <a:p>
            <a:pPr marL="609600" indent="-609600">
              <a:lnSpc>
                <a:spcPct val="90000"/>
              </a:lnSpc>
              <a:buFont typeface="Wingdings" pitchFamily="2" charset="2"/>
              <a:buAutoNum type="arabicPeriod"/>
            </a:pPr>
            <a:r>
              <a:rPr lang="en-US" sz="2000">
                <a:latin typeface="Arial" charset="0"/>
              </a:rPr>
              <a:t>Energy is applied to a medium raising electrons to an unstable energy level.</a:t>
            </a:r>
          </a:p>
          <a:p>
            <a:pPr marL="609600" indent="-609600">
              <a:lnSpc>
                <a:spcPct val="90000"/>
              </a:lnSpc>
              <a:buFont typeface="Wingdings" pitchFamily="2" charset="2"/>
              <a:buAutoNum type="arabicPeriod"/>
            </a:pPr>
            <a:r>
              <a:rPr lang="en-US" sz="2000">
                <a:latin typeface="Arial" charset="0"/>
              </a:rPr>
              <a:t>These atoms spontaneously decay to a relatively long-lived, lower energy, metastable state.</a:t>
            </a:r>
          </a:p>
          <a:p>
            <a:pPr marL="609600" indent="-609600">
              <a:lnSpc>
                <a:spcPct val="90000"/>
              </a:lnSpc>
              <a:buFont typeface="Wingdings" pitchFamily="2" charset="2"/>
              <a:buAutoNum type="arabicPeriod"/>
            </a:pPr>
            <a:r>
              <a:rPr lang="en-US" sz="2000">
                <a:latin typeface="Arial" charset="0"/>
              </a:rPr>
              <a:t>A population inversion is achieved when the majority of atoms have reached this metastable state.</a:t>
            </a:r>
          </a:p>
          <a:p>
            <a:pPr marL="609600" indent="-609600">
              <a:lnSpc>
                <a:spcPct val="90000"/>
              </a:lnSpc>
              <a:buFont typeface="Wingdings" pitchFamily="2" charset="2"/>
              <a:buAutoNum type="arabicPeriod"/>
            </a:pPr>
            <a:r>
              <a:rPr lang="en-US" sz="2000">
                <a:latin typeface="Arial" charset="0"/>
              </a:rPr>
              <a:t>Lasing action occurs when an electron spontaneously returns to its ground state and produces a photon.</a:t>
            </a:r>
          </a:p>
          <a:p>
            <a:pPr marL="609600" indent="-609600">
              <a:lnSpc>
                <a:spcPct val="90000"/>
              </a:lnSpc>
              <a:buFont typeface="Wingdings" pitchFamily="2" charset="2"/>
              <a:buAutoNum type="arabicPeriod"/>
            </a:pPr>
            <a:r>
              <a:rPr lang="en-US" sz="2000">
                <a:latin typeface="Arial" charset="0"/>
              </a:rPr>
              <a:t>If the energy from this photon is of the precise wavelength, it will stimulate the production of another photon of the same wavelength and resulting in a cascading effect.</a:t>
            </a:r>
          </a:p>
          <a:p>
            <a:pPr marL="609600" indent="-609600">
              <a:lnSpc>
                <a:spcPct val="90000"/>
              </a:lnSpc>
              <a:buFont typeface="Wingdings" pitchFamily="2" charset="2"/>
              <a:buAutoNum type="arabicPeriod"/>
            </a:pPr>
            <a:r>
              <a:rPr lang="en-US" sz="2000">
                <a:latin typeface="Arial" charset="0"/>
              </a:rPr>
              <a:t>The highly reflective mirror and partially reflective mirror continue the reaction by directing photons back through the medium along the long axis of the laser.</a:t>
            </a:r>
          </a:p>
          <a:p>
            <a:pPr marL="609600" indent="-609600">
              <a:lnSpc>
                <a:spcPct val="90000"/>
              </a:lnSpc>
              <a:buFont typeface="Wingdings" pitchFamily="2" charset="2"/>
              <a:buAutoNum type="arabicPeriod"/>
            </a:pPr>
            <a:r>
              <a:rPr lang="en-US" sz="2000">
                <a:latin typeface="Arial" charset="0"/>
              </a:rPr>
              <a:t>The partially reflective mirror allows the transmission of a small amount of coherent radiation that we observe as the “beam”.</a:t>
            </a:r>
          </a:p>
          <a:p>
            <a:pPr marL="609600" indent="-609600">
              <a:lnSpc>
                <a:spcPct val="90000"/>
              </a:lnSpc>
              <a:buFont typeface="Wingdings" pitchFamily="2" charset="2"/>
              <a:buAutoNum type="arabicPeriod"/>
            </a:pPr>
            <a:r>
              <a:rPr lang="en-US" sz="2000">
                <a:latin typeface="Arial" charset="0"/>
              </a:rPr>
              <a:t>Laser radiation will continue as long as energy is applied to the lasing medium.</a:t>
            </a:r>
          </a:p>
        </p:txBody>
      </p:sp>
      <p:grpSp>
        <p:nvGrpSpPr>
          <p:cNvPr id="4111" name="Group 15"/>
          <p:cNvGrpSpPr>
            <a:grpSpLocks/>
          </p:cNvGrpSpPr>
          <p:nvPr/>
        </p:nvGrpSpPr>
        <p:grpSpPr bwMode="auto">
          <a:xfrm>
            <a:off x="989013" y="1963738"/>
            <a:ext cx="2705100" cy="457200"/>
            <a:chOff x="0" y="0"/>
            <a:chExt cx="1704" cy="288"/>
          </a:xfrm>
        </p:grpSpPr>
        <p:sp>
          <p:nvSpPr>
            <p:cNvPr id="4099" name="Rectangle 3"/>
            <p:cNvSpPr>
              <a:spLocks noChangeArrowheads="1"/>
            </p:cNvSpPr>
            <p:nvPr/>
          </p:nvSpPr>
          <p:spPr bwMode="auto">
            <a:xfrm>
              <a:off x="0" y="0"/>
              <a:ext cx="0" cy="0"/>
            </a:xfrm>
            <a:prstGeom prst="rect">
              <a:avLst/>
            </a:prstGeom>
            <a:noFill/>
            <a:ln w="9525">
              <a:noFill/>
              <a:miter lim="800000"/>
              <a:headEnd/>
              <a:tailEnd/>
            </a:ln>
            <a:effectLst/>
          </p:spPr>
          <p:txBody>
            <a:bodyPr>
              <a:spAutoFit/>
            </a:bodyPr>
            <a:lstStyle/>
            <a:p>
              <a:endParaRPr lang="en-US"/>
            </a:p>
          </p:txBody>
        </p:sp>
        <p:sp>
          <p:nvSpPr>
            <p:cNvPr id="4100" name="Rectangle 4"/>
            <p:cNvSpPr>
              <a:spLocks noChangeArrowheads="1"/>
            </p:cNvSpPr>
            <p:nvPr/>
          </p:nvSpPr>
          <p:spPr bwMode="auto">
            <a:xfrm>
              <a:off x="0" y="0"/>
              <a:ext cx="1704" cy="288"/>
            </a:xfrm>
            <a:prstGeom prst="rect">
              <a:avLst/>
            </a:prstGeom>
            <a:noFill/>
            <a:ln w="9525">
              <a:noFill/>
              <a:miter lim="800000"/>
              <a:headEnd/>
              <a:tailEnd/>
            </a:ln>
            <a:effectLst/>
          </p:spPr>
          <p:txBody>
            <a:bodyPr>
              <a:spAutoFit/>
            </a:bodyPr>
            <a:lstStyle/>
            <a:p>
              <a:pPr algn="ctr"/>
              <a:endParaRPr lang="en-US"/>
            </a:p>
          </p:txBody>
        </p:sp>
      </p:grpSp>
      <p:sp>
        <p:nvSpPr>
          <p:cNvPr id="4101" name="Rectangle 5"/>
          <p:cNvSpPr>
            <a:spLocks noChangeArrowheads="1"/>
          </p:cNvSpPr>
          <p:nvPr/>
        </p:nvSpPr>
        <p:spPr bwMode="auto">
          <a:xfrm>
            <a:off x="989013" y="2208213"/>
            <a:ext cx="6800850" cy="244475"/>
          </a:xfrm>
          <a:prstGeom prst="rect">
            <a:avLst/>
          </a:prstGeom>
          <a:noFill/>
          <a:ln w="9525">
            <a:noFill/>
            <a:miter lim="800000"/>
            <a:headEnd/>
            <a:tailEnd/>
          </a:ln>
          <a:effectLst/>
        </p:spPr>
        <p:txBody>
          <a:bodyPr>
            <a:spAutoFit/>
          </a:bodyPr>
          <a:lstStyle/>
          <a:p>
            <a:r>
              <a:rPr lang="en-US" sz="1000">
                <a:latin typeface="Verdana" pitchFamily="34" charset="0"/>
              </a:rPr>
              <a:t>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FD0157D6-2FA7-4A61-9590-D4BA317E9D6A}" type="slidenum">
              <a:rPr lang="en-US"/>
              <a:pPr/>
              <a:t>8</a:t>
            </a:fld>
            <a:endParaRPr lang="en-US"/>
          </a:p>
        </p:txBody>
      </p:sp>
      <p:sp>
        <p:nvSpPr>
          <p:cNvPr id="34818" name="Rectangle 2"/>
          <p:cNvSpPr>
            <a:spLocks noGrp="1" noChangeArrowheads="1"/>
          </p:cNvSpPr>
          <p:nvPr>
            <p:ph type="title"/>
          </p:nvPr>
        </p:nvSpPr>
        <p:spPr>
          <a:xfrm>
            <a:off x="685800" y="304800"/>
            <a:ext cx="7772400" cy="1143000"/>
          </a:xfrm>
        </p:spPr>
        <p:txBody>
          <a:bodyPr/>
          <a:lstStyle/>
          <a:p>
            <a:r>
              <a:rPr lang="en-US" b="1">
                <a:latin typeface="Comic Sans MS" pitchFamily="66" charset="0"/>
              </a:rPr>
              <a:t>Lasing Action Diagram</a:t>
            </a:r>
          </a:p>
        </p:txBody>
      </p:sp>
      <p:sp>
        <p:nvSpPr>
          <p:cNvPr id="34826" name="Text Box 10"/>
          <p:cNvSpPr txBox="1">
            <a:spLocks noChangeArrowheads="1"/>
          </p:cNvSpPr>
          <p:nvPr/>
        </p:nvSpPr>
        <p:spPr bwMode="auto">
          <a:xfrm rot="-10800000">
            <a:off x="0" y="3429000"/>
            <a:ext cx="1462088" cy="2284413"/>
          </a:xfrm>
          <a:prstGeom prst="rect">
            <a:avLst/>
          </a:prstGeom>
          <a:noFill/>
          <a:ln w="9525">
            <a:noFill/>
            <a:miter lim="800000"/>
            <a:headEnd/>
            <a:tailEnd/>
          </a:ln>
          <a:effectLst/>
        </p:spPr>
        <p:txBody>
          <a:bodyPr vert="eaVert">
            <a:spAutoFit/>
          </a:bodyPr>
          <a:lstStyle/>
          <a:p>
            <a:pPr>
              <a:spcBef>
                <a:spcPct val="50000"/>
              </a:spcBef>
            </a:pPr>
            <a:r>
              <a:rPr lang="en-US" b="1">
                <a:solidFill>
                  <a:srgbClr val="FFFF00"/>
                </a:solidFill>
                <a:latin typeface="Comic Sans MS" pitchFamily="66" charset="0"/>
              </a:rPr>
              <a:t>Energy Introduction</a:t>
            </a:r>
          </a:p>
          <a:p>
            <a:pPr>
              <a:spcBef>
                <a:spcPct val="50000"/>
              </a:spcBef>
            </a:pPr>
            <a:endParaRPr lang="en-US" b="1">
              <a:solidFill>
                <a:srgbClr val="FFFF00"/>
              </a:solidFill>
              <a:latin typeface="Comic Sans MS" pitchFamily="66" charset="0"/>
            </a:endParaRPr>
          </a:p>
        </p:txBody>
      </p:sp>
      <p:sp>
        <p:nvSpPr>
          <p:cNvPr id="34825" name="Line 9"/>
          <p:cNvSpPr>
            <a:spLocks noChangeShapeType="1"/>
          </p:cNvSpPr>
          <p:nvPr/>
        </p:nvSpPr>
        <p:spPr bwMode="auto">
          <a:xfrm>
            <a:off x="914400" y="2362200"/>
            <a:ext cx="0" cy="4114800"/>
          </a:xfrm>
          <a:prstGeom prst="line">
            <a:avLst/>
          </a:prstGeom>
          <a:noFill/>
          <a:ln w="76200">
            <a:solidFill>
              <a:schemeClr val="tx1"/>
            </a:solidFill>
            <a:round/>
            <a:headEnd type="arrow" w="med" len="med"/>
            <a:tailEnd/>
          </a:ln>
          <a:effectLst/>
        </p:spPr>
        <p:txBody>
          <a:bodyPr wrap="none"/>
          <a:lstStyle/>
          <a:p>
            <a:endParaRPr lang="en-US"/>
          </a:p>
        </p:txBody>
      </p:sp>
      <p:sp>
        <p:nvSpPr>
          <p:cNvPr id="34827" name="Line 11"/>
          <p:cNvSpPr>
            <a:spLocks noChangeShapeType="1"/>
          </p:cNvSpPr>
          <p:nvPr/>
        </p:nvSpPr>
        <p:spPr bwMode="auto">
          <a:xfrm>
            <a:off x="914400" y="6477000"/>
            <a:ext cx="5562600" cy="0"/>
          </a:xfrm>
          <a:prstGeom prst="line">
            <a:avLst/>
          </a:prstGeom>
          <a:noFill/>
          <a:ln w="76200">
            <a:solidFill>
              <a:schemeClr val="tx1"/>
            </a:solidFill>
            <a:round/>
            <a:headEnd/>
            <a:tailEnd/>
          </a:ln>
          <a:effectLst/>
        </p:spPr>
        <p:txBody>
          <a:bodyPr wrap="none"/>
          <a:lstStyle/>
          <a:p>
            <a:endParaRPr lang="en-US"/>
          </a:p>
        </p:txBody>
      </p:sp>
      <p:sp>
        <p:nvSpPr>
          <p:cNvPr id="34829" name="Text Box 13"/>
          <p:cNvSpPr txBox="1">
            <a:spLocks noChangeArrowheads="1"/>
          </p:cNvSpPr>
          <p:nvPr/>
        </p:nvSpPr>
        <p:spPr bwMode="auto">
          <a:xfrm>
            <a:off x="1981200" y="6019800"/>
            <a:ext cx="2667000" cy="457200"/>
          </a:xfrm>
          <a:prstGeom prst="rect">
            <a:avLst/>
          </a:prstGeom>
          <a:noFill/>
          <a:ln w="9525">
            <a:noFill/>
            <a:miter lim="800000"/>
            <a:headEnd/>
            <a:tailEnd/>
          </a:ln>
          <a:effectLst/>
        </p:spPr>
        <p:txBody>
          <a:bodyPr>
            <a:spAutoFit/>
          </a:bodyPr>
          <a:lstStyle/>
          <a:p>
            <a:pPr>
              <a:spcBef>
                <a:spcPct val="50000"/>
              </a:spcBef>
            </a:pPr>
            <a:r>
              <a:rPr lang="en-US" b="1">
                <a:solidFill>
                  <a:srgbClr val="7BF796"/>
                </a:solidFill>
                <a:latin typeface="Comic Sans MS" pitchFamily="66" charset="0"/>
              </a:rPr>
              <a:t>Ground State</a:t>
            </a:r>
          </a:p>
        </p:txBody>
      </p:sp>
      <p:sp>
        <p:nvSpPr>
          <p:cNvPr id="34831" name="Line 15"/>
          <p:cNvSpPr>
            <a:spLocks noChangeShapeType="1"/>
          </p:cNvSpPr>
          <p:nvPr/>
        </p:nvSpPr>
        <p:spPr bwMode="auto">
          <a:xfrm>
            <a:off x="914400" y="2362200"/>
            <a:ext cx="5562600" cy="0"/>
          </a:xfrm>
          <a:prstGeom prst="line">
            <a:avLst/>
          </a:prstGeom>
          <a:noFill/>
          <a:ln w="76200">
            <a:solidFill>
              <a:schemeClr val="tx1"/>
            </a:solidFill>
            <a:round/>
            <a:headEnd/>
            <a:tailEnd/>
          </a:ln>
          <a:effectLst/>
        </p:spPr>
        <p:txBody>
          <a:bodyPr wrap="none"/>
          <a:lstStyle/>
          <a:p>
            <a:endParaRPr lang="en-US"/>
          </a:p>
        </p:txBody>
      </p:sp>
      <p:sp>
        <p:nvSpPr>
          <p:cNvPr id="34832" name="Text Box 16"/>
          <p:cNvSpPr txBox="1">
            <a:spLocks noChangeArrowheads="1"/>
          </p:cNvSpPr>
          <p:nvPr/>
        </p:nvSpPr>
        <p:spPr bwMode="auto">
          <a:xfrm>
            <a:off x="2209800" y="1905000"/>
            <a:ext cx="2667000" cy="457200"/>
          </a:xfrm>
          <a:prstGeom prst="rect">
            <a:avLst/>
          </a:prstGeom>
          <a:noFill/>
          <a:ln w="9525">
            <a:noFill/>
            <a:miter lim="800000"/>
            <a:headEnd/>
            <a:tailEnd/>
          </a:ln>
          <a:effectLst/>
        </p:spPr>
        <p:txBody>
          <a:bodyPr>
            <a:spAutoFit/>
          </a:bodyPr>
          <a:lstStyle/>
          <a:p>
            <a:pPr>
              <a:spcBef>
                <a:spcPct val="50000"/>
              </a:spcBef>
            </a:pPr>
            <a:r>
              <a:rPr lang="en-US" b="1">
                <a:solidFill>
                  <a:srgbClr val="7BF796"/>
                </a:solidFill>
                <a:latin typeface="Comic Sans MS" pitchFamily="66" charset="0"/>
              </a:rPr>
              <a:t>Excited State</a:t>
            </a:r>
          </a:p>
        </p:txBody>
      </p:sp>
      <p:sp>
        <p:nvSpPr>
          <p:cNvPr id="34833" name="Line 17"/>
          <p:cNvSpPr>
            <a:spLocks noChangeShapeType="1"/>
          </p:cNvSpPr>
          <p:nvPr/>
        </p:nvSpPr>
        <p:spPr bwMode="auto">
          <a:xfrm>
            <a:off x="1828800" y="3886200"/>
            <a:ext cx="4648200" cy="0"/>
          </a:xfrm>
          <a:prstGeom prst="line">
            <a:avLst/>
          </a:prstGeom>
          <a:noFill/>
          <a:ln w="76200">
            <a:solidFill>
              <a:schemeClr val="tx1"/>
            </a:solidFill>
            <a:round/>
            <a:headEnd/>
            <a:tailEnd/>
          </a:ln>
          <a:effectLst/>
        </p:spPr>
        <p:txBody>
          <a:bodyPr wrap="none"/>
          <a:lstStyle/>
          <a:p>
            <a:endParaRPr lang="en-US"/>
          </a:p>
        </p:txBody>
      </p:sp>
      <p:sp>
        <p:nvSpPr>
          <p:cNvPr id="34834" name="Text Box 18"/>
          <p:cNvSpPr txBox="1">
            <a:spLocks noChangeArrowheads="1"/>
          </p:cNvSpPr>
          <p:nvPr/>
        </p:nvSpPr>
        <p:spPr bwMode="auto">
          <a:xfrm>
            <a:off x="2971800" y="3429000"/>
            <a:ext cx="2971800" cy="457200"/>
          </a:xfrm>
          <a:prstGeom prst="rect">
            <a:avLst/>
          </a:prstGeom>
          <a:noFill/>
          <a:ln w="9525">
            <a:noFill/>
            <a:miter lim="800000"/>
            <a:headEnd/>
            <a:tailEnd/>
          </a:ln>
          <a:effectLst/>
        </p:spPr>
        <p:txBody>
          <a:bodyPr>
            <a:spAutoFit/>
          </a:bodyPr>
          <a:lstStyle/>
          <a:p>
            <a:pPr>
              <a:spcBef>
                <a:spcPct val="50000"/>
              </a:spcBef>
            </a:pPr>
            <a:r>
              <a:rPr lang="en-US" b="1">
                <a:solidFill>
                  <a:srgbClr val="7BF796"/>
                </a:solidFill>
                <a:latin typeface="Comic Sans MS" pitchFamily="66" charset="0"/>
              </a:rPr>
              <a:t>Metastable State</a:t>
            </a:r>
          </a:p>
        </p:txBody>
      </p:sp>
      <p:sp>
        <p:nvSpPr>
          <p:cNvPr id="34848" name="Line 32"/>
          <p:cNvSpPr>
            <a:spLocks noChangeShapeType="1"/>
          </p:cNvSpPr>
          <p:nvPr/>
        </p:nvSpPr>
        <p:spPr bwMode="auto">
          <a:xfrm>
            <a:off x="1981200" y="2438400"/>
            <a:ext cx="838200" cy="1371600"/>
          </a:xfrm>
          <a:prstGeom prst="line">
            <a:avLst/>
          </a:prstGeom>
          <a:noFill/>
          <a:ln w="76200">
            <a:solidFill>
              <a:schemeClr val="tx1"/>
            </a:solidFill>
            <a:round/>
            <a:headEnd/>
            <a:tailEnd type="arrow" w="med" len="med"/>
          </a:ln>
          <a:effectLst/>
        </p:spPr>
        <p:txBody>
          <a:bodyPr wrap="none"/>
          <a:lstStyle/>
          <a:p>
            <a:endParaRPr lang="en-US"/>
          </a:p>
        </p:txBody>
      </p:sp>
      <p:sp>
        <p:nvSpPr>
          <p:cNvPr id="34849" name="Line 33"/>
          <p:cNvSpPr>
            <a:spLocks noChangeShapeType="1"/>
          </p:cNvSpPr>
          <p:nvPr/>
        </p:nvSpPr>
        <p:spPr bwMode="auto">
          <a:xfrm flipH="1">
            <a:off x="4191000" y="3962400"/>
            <a:ext cx="609600" cy="2438400"/>
          </a:xfrm>
          <a:prstGeom prst="line">
            <a:avLst/>
          </a:prstGeom>
          <a:noFill/>
          <a:ln w="76200">
            <a:solidFill>
              <a:schemeClr val="tx1"/>
            </a:solidFill>
            <a:round/>
            <a:headEnd/>
            <a:tailEnd type="arrow" w="med" len="med"/>
          </a:ln>
          <a:effectLst/>
        </p:spPr>
        <p:txBody>
          <a:bodyPr wrap="none"/>
          <a:lstStyle/>
          <a:p>
            <a:endParaRPr lang="en-US"/>
          </a:p>
        </p:txBody>
      </p:sp>
      <p:sp>
        <p:nvSpPr>
          <p:cNvPr id="34850" name="Text Box 34"/>
          <p:cNvSpPr txBox="1">
            <a:spLocks noChangeArrowheads="1"/>
          </p:cNvSpPr>
          <p:nvPr/>
        </p:nvSpPr>
        <p:spPr bwMode="auto">
          <a:xfrm>
            <a:off x="6858000" y="2438400"/>
            <a:ext cx="2286000" cy="1187450"/>
          </a:xfrm>
          <a:prstGeom prst="rect">
            <a:avLst/>
          </a:prstGeom>
          <a:noFill/>
          <a:ln w="9525">
            <a:noFill/>
            <a:miter lim="800000"/>
            <a:headEnd/>
            <a:tailEnd/>
          </a:ln>
          <a:effectLst/>
        </p:spPr>
        <p:txBody>
          <a:bodyPr>
            <a:spAutoFit/>
          </a:bodyPr>
          <a:lstStyle/>
          <a:p>
            <a:pPr>
              <a:spcBef>
                <a:spcPct val="50000"/>
              </a:spcBef>
            </a:pPr>
            <a:r>
              <a:rPr lang="en-US" b="1">
                <a:solidFill>
                  <a:srgbClr val="FEF936"/>
                </a:solidFill>
                <a:latin typeface="Comic Sans MS" pitchFamily="66" charset="0"/>
              </a:rPr>
              <a:t>Spontaneous Energy Emission</a:t>
            </a:r>
          </a:p>
        </p:txBody>
      </p:sp>
      <p:grpSp>
        <p:nvGrpSpPr>
          <p:cNvPr id="34853" name="Group 37"/>
          <p:cNvGrpSpPr>
            <a:grpSpLocks/>
          </p:cNvGrpSpPr>
          <p:nvPr/>
        </p:nvGrpSpPr>
        <p:grpSpPr bwMode="auto">
          <a:xfrm>
            <a:off x="5334000" y="4114800"/>
            <a:ext cx="4267200" cy="1649413"/>
            <a:chOff x="3360" y="2400"/>
            <a:chExt cx="2688" cy="1039"/>
          </a:xfrm>
        </p:grpSpPr>
        <p:grpSp>
          <p:nvGrpSpPr>
            <p:cNvPr id="34847" name="Group 31"/>
            <p:cNvGrpSpPr>
              <a:grpSpLocks/>
            </p:cNvGrpSpPr>
            <p:nvPr/>
          </p:nvGrpSpPr>
          <p:grpSpPr bwMode="auto">
            <a:xfrm>
              <a:off x="3360" y="2400"/>
              <a:ext cx="1008" cy="1039"/>
              <a:chOff x="1776" y="2496"/>
              <a:chExt cx="1008" cy="1039"/>
            </a:xfrm>
          </p:grpSpPr>
          <p:pic>
            <p:nvPicPr>
              <p:cNvPr id="34844" name="Picture 28" descr="http://www.hood.army.mil/1CD_20thEngr/images/wavyarrow.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76" y="3072"/>
                <a:ext cx="1008" cy="463"/>
              </a:xfrm>
              <a:prstGeom prst="rect">
                <a:avLst/>
              </a:prstGeom>
              <a:noFill/>
            </p:spPr>
          </p:pic>
          <p:pic>
            <p:nvPicPr>
              <p:cNvPr id="34845" name="Picture 29" descr="http://www.hood.army.mil/1CD_20thEngr/images/wavyarrow.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76" y="2784"/>
                <a:ext cx="1008" cy="463"/>
              </a:xfrm>
              <a:prstGeom prst="rect">
                <a:avLst/>
              </a:prstGeom>
              <a:noFill/>
            </p:spPr>
          </p:pic>
          <p:pic>
            <p:nvPicPr>
              <p:cNvPr id="34846" name="Picture 30" descr="http://www.hood.army.mil/1CD_20thEngr/images/wavyarrow.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76" y="2496"/>
                <a:ext cx="1008" cy="463"/>
              </a:xfrm>
              <a:prstGeom prst="rect">
                <a:avLst/>
              </a:prstGeom>
              <a:noFill/>
            </p:spPr>
          </p:pic>
        </p:grpSp>
        <p:sp>
          <p:nvSpPr>
            <p:cNvPr id="34851" name="Text Box 35"/>
            <p:cNvSpPr txBox="1">
              <a:spLocks noChangeArrowheads="1"/>
            </p:cNvSpPr>
            <p:nvPr/>
          </p:nvSpPr>
          <p:spPr bwMode="auto">
            <a:xfrm>
              <a:off x="4368" y="2592"/>
              <a:ext cx="1680" cy="748"/>
            </a:xfrm>
            <a:prstGeom prst="rect">
              <a:avLst/>
            </a:prstGeom>
            <a:noFill/>
            <a:ln w="9525">
              <a:noFill/>
              <a:miter lim="800000"/>
              <a:headEnd/>
              <a:tailEnd/>
            </a:ln>
            <a:effectLst/>
          </p:spPr>
          <p:txBody>
            <a:bodyPr>
              <a:spAutoFit/>
            </a:bodyPr>
            <a:lstStyle/>
            <a:p>
              <a:pPr>
                <a:spcBef>
                  <a:spcPct val="50000"/>
                </a:spcBef>
              </a:pPr>
              <a:r>
                <a:rPr lang="en-US" b="1">
                  <a:solidFill>
                    <a:srgbClr val="FEF936"/>
                  </a:solidFill>
                  <a:latin typeface="Comic Sans MS" pitchFamily="66" charset="0"/>
                </a:rPr>
                <a:t>Stimulated Emission of Radiation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34826"/>
                                        </p:tgtEl>
                                        <p:attrNameLst>
                                          <p:attrName>style.visibility</p:attrName>
                                        </p:attrNameLst>
                                      </p:cBhvr>
                                      <p:to>
                                        <p:strVal val="visible"/>
                                      </p:to>
                                    </p:set>
                                  </p:childTnLst>
                                </p:cTn>
                              </p:par>
                            </p:childTnLst>
                          </p:cTn>
                        </p:par>
                        <p:par>
                          <p:cTn id="7" fill="hold">
                            <p:stCondLst>
                              <p:cond delay="1500"/>
                            </p:stCondLst>
                            <p:childTnLst>
                              <p:par>
                                <p:cTn id="8" presetID="17" presetClass="entr" presetSubtype="4" fill="hold" grpId="0" nodeType="afterEffect">
                                  <p:stCondLst>
                                    <p:cond delay="0"/>
                                  </p:stCondLst>
                                  <p:childTnLst>
                                    <p:set>
                                      <p:cBhvr>
                                        <p:cTn id="9" dur="1" fill="hold">
                                          <p:stCondLst>
                                            <p:cond delay="0"/>
                                          </p:stCondLst>
                                        </p:cTn>
                                        <p:tgtEl>
                                          <p:spTgt spid="34825"/>
                                        </p:tgtEl>
                                        <p:attrNameLst>
                                          <p:attrName>style.visibility</p:attrName>
                                        </p:attrNameLst>
                                      </p:cBhvr>
                                      <p:to>
                                        <p:strVal val="visible"/>
                                      </p:to>
                                    </p:set>
                                    <p:anim calcmode="lin" valueType="num">
                                      <p:cBhvr>
                                        <p:cTn id="10" dur="500" fill="hold"/>
                                        <p:tgtEl>
                                          <p:spTgt spid="34825"/>
                                        </p:tgtEl>
                                        <p:attrNameLst>
                                          <p:attrName>ppt_x</p:attrName>
                                        </p:attrNameLst>
                                      </p:cBhvr>
                                      <p:tavLst>
                                        <p:tav tm="0">
                                          <p:val>
                                            <p:strVal val="#ppt_x"/>
                                          </p:val>
                                        </p:tav>
                                        <p:tav tm="100000">
                                          <p:val>
                                            <p:strVal val="#ppt_x"/>
                                          </p:val>
                                        </p:tav>
                                      </p:tavLst>
                                    </p:anim>
                                    <p:anim calcmode="lin" valueType="num">
                                      <p:cBhvr>
                                        <p:cTn id="11" dur="500" fill="hold"/>
                                        <p:tgtEl>
                                          <p:spTgt spid="34825"/>
                                        </p:tgtEl>
                                        <p:attrNameLst>
                                          <p:attrName>ppt_y</p:attrName>
                                        </p:attrNameLst>
                                      </p:cBhvr>
                                      <p:tavLst>
                                        <p:tav tm="0">
                                          <p:val>
                                            <p:strVal val="#ppt_y+#ppt_h/2"/>
                                          </p:val>
                                        </p:tav>
                                        <p:tav tm="100000">
                                          <p:val>
                                            <p:strVal val="#ppt_y"/>
                                          </p:val>
                                        </p:tav>
                                      </p:tavLst>
                                    </p:anim>
                                    <p:anim calcmode="lin" valueType="num">
                                      <p:cBhvr>
                                        <p:cTn id="12" dur="500" fill="hold"/>
                                        <p:tgtEl>
                                          <p:spTgt spid="34825"/>
                                        </p:tgtEl>
                                        <p:attrNameLst>
                                          <p:attrName>ppt_w</p:attrName>
                                        </p:attrNameLst>
                                      </p:cBhvr>
                                      <p:tavLst>
                                        <p:tav tm="0">
                                          <p:val>
                                            <p:strVal val="#ppt_w"/>
                                          </p:val>
                                        </p:tav>
                                        <p:tav tm="100000">
                                          <p:val>
                                            <p:strVal val="#ppt_w"/>
                                          </p:val>
                                        </p:tav>
                                      </p:tavLst>
                                    </p:anim>
                                    <p:anim calcmode="lin" valueType="num">
                                      <p:cBhvr>
                                        <p:cTn id="13" dur="500" fill="hold"/>
                                        <p:tgtEl>
                                          <p:spTgt spid="34825"/>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 presetClass="entr" presetSubtype="0" fill="hold" grpId="0" nodeType="afterEffect">
                                  <p:stCondLst>
                                    <p:cond delay="1000"/>
                                  </p:stCondLst>
                                  <p:childTnLst>
                                    <p:set>
                                      <p:cBhvr>
                                        <p:cTn id="16" dur="1" fill="hold">
                                          <p:stCondLst>
                                            <p:cond delay="499"/>
                                          </p:stCondLst>
                                        </p:cTn>
                                        <p:tgtEl>
                                          <p:spTgt spid="34832"/>
                                        </p:tgtEl>
                                        <p:attrNameLst>
                                          <p:attrName>style.visibility</p:attrName>
                                        </p:attrNameLst>
                                      </p:cBhvr>
                                      <p:to>
                                        <p:strVal val="visible"/>
                                      </p:to>
                                    </p:set>
                                  </p:childTnLst>
                                </p:cTn>
                              </p:par>
                            </p:childTnLst>
                          </p:cTn>
                        </p:par>
                        <p:par>
                          <p:cTn id="17" fill="hold">
                            <p:stCondLst>
                              <p:cond delay="3500"/>
                            </p:stCondLst>
                            <p:childTnLst>
                              <p:par>
                                <p:cTn id="18" presetID="22" presetClass="entr" presetSubtype="1" fill="hold" grpId="0" nodeType="afterEffect">
                                  <p:stCondLst>
                                    <p:cond delay="2000"/>
                                  </p:stCondLst>
                                  <p:childTnLst>
                                    <p:set>
                                      <p:cBhvr>
                                        <p:cTn id="19" dur="1" fill="hold">
                                          <p:stCondLst>
                                            <p:cond delay="0"/>
                                          </p:stCondLst>
                                        </p:cTn>
                                        <p:tgtEl>
                                          <p:spTgt spid="34848"/>
                                        </p:tgtEl>
                                        <p:attrNameLst>
                                          <p:attrName>style.visibility</p:attrName>
                                        </p:attrNameLst>
                                      </p:cBhvr>
                                      <p:to>
                                        <p:strVal val="visible"/>
                                      </p:to>
                                    </p:set>
                                    <p:animEffect transition="in" filter="wipe(up)">
                                      <p:cBhvr>
                                        <p:cTn id="20" dur="500"/>
                                        <p:tgtEl>
                                          <p:spTgt spid="34848"/>
                                        </p:tgtEl>
                                      </p:cBhvr>
                                    </p:animEffect>
                                  </p:childTnLst>
                                </p:cTn>
                              </p:par>
                            </p:childTnLst>
                          </p:cTn>
                        </p:par>
                        <p:par>
                          <p:cTn id="21" fill="hold">
                            <p:stCondLst>
                              <p:cond delay="6000"/>
                            </p:stCondLst>
                            <p:childTnLst>
                              <p:par>
                                <p:cTn id="22" presetID="1" presetClass="entr" presetSubtype="0" fill="hold" grpId="0" nodeType="afterEffect">
                                  <p:stCondLst>
                                    <p:cond delay="0"/>
                                  </p:stCondLst>
                                  <p:childTnLst>
                                    <p:set>
                                      <p:cBhvr>
                                        <p:cTn id="23" dur="1" fill="hold">
                                          <p:stCondLst>
                                            <p:cond delay="499"/>
                                          </p:stCondLst>
                                        </p:cTn>
                                        <p:tgtEl>
                                          <p:spTgt spid="34834"/>
                                        </p:tgtEl>
                                        <p:attrNameLst>
                                          <p:attrName>style.visibility</p:attrName>
                                        </p:attrNameLst>
                                      </p:cBhvr>
                                      <p:to>
                                        <p:strVal val="visible"/>
                                      </p:to>
                                    </p:set>
                                  </p:childTnLst>
                                </p:cTn>
                              </p:par>
                            </p:childTnLst>
                          </p:cTn>
                        </p:par>
                        <p:par>
                          <p:cTn id="24" fill="hold">
                            <p:stCondLst>
                              <p:cond delay="6500"/>
                            </p:stCondLst>
                            <p:childTnLst>
                              <p:par>
                                <p:cTn id="25" presetID="9" presetClass="entr" presetSubtype="0" fill="hold" grpId="0" nodeType="afterEffect">
                                  <p:stCondLst>
                                    <p:cond delay="1000"/>
                                  </p:stCondLst>
                                  <p:childTnLst>
                                    <p:set>
                                      <p:cBhvr>
                                        <p:cTn id="26" dur="1" fill="hold">
                                          <p:stCondLst>
                                            <p:cond delay="0"/>
                                          </p:stCondLst>
                                        </p:cTn>
                                        <p:tgtEl>
                                          <p:spTgt spid="34850"/>
                                        </p:tgtEl>
                                        <p:attrNameLst>
                                          <p:attrName>style.visibility</p:attrName>
                                        </p:attrNameLst>
                                      </p:cBhvr>
                                      <p:to>
                                        <p:strVal val="visible"/>
                                      </p:to>
                                    </p:set>
                                    <p:animEffect transition="in" filter="dissolve">
                                      <p:cBhvr>
                                        <p:cTn id="27" dur="500"/>
                                        <p:tgtEl>
                                          <p:spTgt spid="34850"/>
                                        </p:tgtEl>
                                      </p:cBhvr>
                                    </p:animEffect>
                                  </p:childTnLst>
                                </p:cTn>
                              </p:par>
                            </p:childTnLst>
                          </p:cTn>
                        </p:par>
                        <p:par>
                          <p:cTn id="28" fill="hold">
                            <p:stCondLst>
                              <p:cond delay="8000"/>
                            </p:stCondLst>
                            <p:childTnLst>
                              <p:par>
                                <p:cTn id="29" presetID="22" presetClass="entr" presetSubtype="1" fill="hold" grpId="0" nodeType="afterEffect">
                                  <p:stCondLst>
                                    <p:cond delay="2000"/>
                                  </p:stCondLst>
                                  <p:childTnLst>
                                    <p:set>
                                      <p:cBhvr>
                                        <p:cTn id="30" dur="1" fill="hold">
                                          <p:stCondLst>
                                            <p:cond delay="0"/>
                                          </p:stCondLst>
                                        </p:cTn>
                                        <p:tgtEl>
                                          <p:spTgt spid="34849"/>
                                        </p:tgtEl>
                                        <p:attrNameLst>
                                          <p:attrName>style.visibility</p:attrName>
                                        </p:attrNameLst>
                                      </p:cBhvr>
                                      <p:to>
                                        <p:strVal val="visible"/>
                                      </p:to>
                                    </p:set>
                                    <p:animEffect transition="in" filter="wipe(up)">
                                      <p:cBhvr>
                                        <p:cTn id="31" dur="500"/>
                                        <p:tgtEl>
                                          <p:spTgt spid="34849"/>
                                        </p:tgtEl>
                                      </p:cBhvr>
                                    </p:animEffect>
                                  </p:childTnLst>
                                </p:cTn>
                              </p:par>
                            </p:childTnLst>
                          </p:cTn>
                        </p:par>
                        <p:par>
                          <p:cTn id="32" fill="hold">
                            <p:stCondLst>
                              <p:cond delay="10500"/>
                            </p:stCondLst>
                            <p:childTnLst>
                              <p:par>
                                <p:cTn id="33" presetID="1" presetClass="entr" presetSubtype="0" fill="hold" grpId="0" nodeType="afterEffect">
                                  <p:stCondLst>
                                    <p:cond delay="0"/>
                                  </p:stCondLst>
                                  <p:childTnLst>
                                    <p:set>
                                      <p:cBhvr>
                                        <p:cTn id="34" dur="1" fill="hold">
                                          <p:stCondLst>
                                            <p:cond delay="499"/>
                                          </p:stCondLst>
                                        </p:cTn>
                                        <p:tgtEl>
                                          <p:spTgt spid="34829"/>
                                        </p:tgtEl>
                                        <p:attrNameLst>
                                          <p:attrName>style.visibility</p:attrName>
                                        </p:attrNameLst>
                                      </p:cBhvr>
                                      <p:to>
                                        <p:strVal val="visible"/>
                                      </p:to>
                                    </p:set>
                                  </p:childTnLst>
                                </p:cTn>
                              </p:par>
                            </p:childTnLst>
                          </p:cTn>
                        </p:par>
                        <p:par>
                          <p:cTn id="35" fill="hold">
                            <p:stCondLst>
                              <p:cond delay="11000"/>
                            </p:stCondLst>
                            <p:childTnLst>
                              <p:par>
                                <p:cTn id="36" presetID="22" presetClass="entr" presetSubtype="8" fill="hold" nodeType="afterEffect">
                                  <p:stCondLst>
                                    <p:cond delay="1000"/>
                                  </p:stCondLst>
                                  <p:childTnLst>
                                    <p:set>
                                      <p:cBhvr>
                                        <p:cTn id="37" dur="1" fill="hold">
                                          <p:stCondLst>
                                            <p:cond delay="0"/>
                                          </p:stCondLst>
                                        </p:cTn>
                                        <p:tgtEl>
                                          <p:spTgt spid="34853"/>
                                        </p:tgtEl>
                                        <p:attrNameLst>
                                          <p:attrName>style.visibility</p:attrName>
                                        </p:attrNameLst>
                                      </p:cBhvr>
                                      <p:to>
                                        <p:strVal val="visible"/>
                                      </p:to>
                                    </p:set>
                                    <p:animEffect transition="in" filter="wipe(left)">
                                      <p:cBhvr>
                                        <p:cTn id="38" dur="500"/>
                                        <p:tgtEl>
                                          <p:spTgt spid="34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autoUpdateAnimBg="0"/>
      <p:bldP spid="34825" grpId="0" animBg="1"/>
      <p:bldP spid="34829" grpId="0" autoUpdateAnimBg="0"/>
      <p:bldP spid="34832" grpId="0" autoUpdateAnimBg="0"/>
      <p:bldP spid="34834" grpId="0" autoUpdateAnimBg="0"/>
      <p:bldP spid="34848" grpId="0" animBg="1"/>
      <p:bldP spid="34849" grpId="0" animBg="1"/>
      <p:bldP spid="3485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5232C2BF-F414-4694-9D95-465FD556DFA4}" type="slidenum">
              <a:rPr lang="en-US"/>
              <a:pPr/>
              <a:t>9</a:t>
            </a:fld>
            <a:endParaRPr lang="en-US"/>
          </a:p>
        </p:txBody>
      </p:sp>
      <p:pic>
        <p:nvPicPr>
          <p:cNvPr id="24578" name="Picture 2" descr="C:\Documents and Settings\aweaver\Desktop\My Pictures\laser medium.bmp"/>
          <p:cNvPicPr>
            <a:picLocks noChangeAspect="1" noChangeArrowheads="1"/>
          </p:cNvPicPr>
          <p:nvPr/>
        </p:nvPicPr>
        <p:blipFill>
          <a:blip r:embed="rId2" cstate="print">
            <a:lum contrast="18000"/>
          </a:blip>
          <a:srcRect/>
          <a:stretch>
            <a:fillRect/>
          </a:stretch>
        </p:blipFill>
        <p:spPr bwMode="auto">
          <a:xfrm>
            <a:off x="0" y="-57150"/>
            <a:ext cx="9144000" cy="6858000"/>
          </a:xfrm>
          <a:prstGeom prst="rect">
            <a:avLst/>
          </a:prstGeom>
          <a:noFill/>
        </p:spPr>
      </p:pic>
    </p:spTree>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1706</TotalTime>
  <Words>2066</Words>
  <Application>Microsoft Office PowerPoint</Application>
  <PresentationFormat>Letter Paper (8.5x11 in)</PresentationFormat>
  <Paragraphs>203</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Azure</vt:lpstr>
      <vt:lpstr>Bitmap Image</vt:lpstr>
      <vt:lpstr>University of South Florida  Basic Laser Safety Training</vt:lpstr>
      <vt:lpstr>Part 1: Fundamentals of Laser Operation</vt:lpstr>
      <vt:lpstr>Laser Fundamentals</vt:lpstr>
      <vt:lpstr>Incandescent vs. Laser Light</vt:lpstr>
      <vt:lpstr>Common Components of all Lasers</vt:lpstr>
      <vt:lpstr>Laser Components</vt:lpstr>
      <vt:lpstr>Lasing Action</vt:lpstr>
      <vt:lpstr>Lasing Action Diagram</vt:lpstr>
      <vt:lpstr>Slide 9</vt:lpstr>
      <vt:lpstr>WAVELENGTHS OF MOST COMMON LASERS </vt:lpstr>
      <vt:lpstr>Laser Output</vt:lpstr>
      <vt:lpstr>Part 2: Laser Hazards</vt:lpstr>
      <vt:lpstr>Types of Laser Hazards</vt:lpstr>
      <vt:lpstr>Lasers and Eyes </vt:lpstr>
      <vt:lpstr>Symptoms of Laser Eye Injuries</vt:lpstr>
      <vt:lpstr>Skin Hazards</vt:lpstr>
      <vt:lpstr>Other Hazards Associated with Lasers</vt:lpstr>
      <vt:lpstr>Part 3: Classification of Lasers and Laser Systems</vt:lpstr>
      <vt:lpstr>Laser Safety Standards and Hazard Classification </vt:lpstr>
      <vt:lpstr>Laser Class</vt:lpstr>
      <vt:lpstr>ANSI Classifications </vt:lpstr>
      <vt:lpstr>ANSI Classifications (cont’d)</vt:lpstr>
      <vt:lpstr>Hazard Evaluation- Reflections</vt:lpstr>
      <vt:lpstr>Reflection Hazards (cont’d)</vt:lpstr>
      <vt:lpstr>Hazard Terms</vt:lpstr>
      <vt:lpstr>Hazard Terms (cont’d)</vt:lpstr>
      <vt:lpstr>Part 4: Control Measures and Personal Protective Equipment</vt:lpstr>
      <vt:lpstr>CONTROL MEASURES</vt:lpstr>
      <vt:lpstr>Laser Protective Eyewear Requirements</vt:lpstr>
      <vt:lpstr>Common Laser Signs and Labels</vt:lpstr>
      <vt:lpstr>Laser Safety Contact Information</vt:lpstr>
    </vt:vector>
  </TitlesOfParts>
  <Company>USF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dc:title>
  <dc:creator>AWEAVER</dc:creator>
  <cp:lastModifiedBy> </cp:lastModifiedBy>
  <cp:revision>54</cp:revision>
  <dcterms:created xsi:type="dcterms:W3CDTF">2002-03-22T15:49:41Z</dcterms:created>
  <dcterms:modified xsi:type="dcterms:W3CDTF">2012-11-14T20:11:52Z</dcterms:modified>
</cp:coreProperties>
</file>