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6" r:id="rId1"/>
  </p:sldMasterIdLst>
  <p:notesMasterIdLst>
    <p:notesMasterId r:id="rId19"/>
  </p:notesMasterIdLst>
  <p:sldIdLst>
    <p:sldId id="256" r:id="rId2"/>
    <p:sldId id="267" r:id="rId3"/>
    <p:sldId id="269" r:id="rId4"/>
    <p:sldId id="272" r:id="rId5"/>
    <p:sldId id="257" r:id="rId6"/>
    <p:sldId id="275" r:id="rId7"/>
    <p:sldId id="285" r:id="rId8"/>
    <p:sldId id="282" r:id="rId9"/>
    <p:sldId id="286" r:id="rId10"/>
    <p:sldId id="293" r:id="rId11"/>
    <p:sldId id="287" r:id="rId12"/>
    <p:sldId id="278" r:id="rId13"/>
    <p:sldId id="288" r:id="rId14"/>
    <p:sldId id="279" r:id="rId15"/>
    <p:sldId id="280" r:id="rId16"/>
    <p:sldId id="281" r:id="rId17"/>
    <p:sldId id="28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90" autoAdjust="0"/>
  </p:normalViewPr>
  <p:slideViewPr>
    <p:cSldViewPr snapToGrid="0" snapToObjects="1">
      <p:cViewPr varScale="1">
        <p:scale>
          <a:sx n="81" d="100"/>
          <a:sy n="81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den%20Green\Dropbox\ampdata\permmethodpower.csv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Comparison</a:t>
            </a:r>
            <a:r>
              <a:rPr lang="en-US" baseline="0"/>
              <a:t> of Gene Performance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permmethodpower!$T$3</c:f>
              <c:strCache>
                <c:ptCount val="1"/>
                <c:pt idx="0">
                  <c:v>SKATweightsNorm2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permmethodpower!$T$4:$T$5</c:f>
              <c:numCache>
                <c:formatCode>General</c:formatCode>
                <c:ptCount val="2"/>
                <c:pt idx="0">
                  <c:v>0.32</c:v>
                </c:pt>
                <c:pt idx="1">
                  <c:v>0.09</c:v>
                </c:pt>
              </c:numCache>
            </c:numRef>
          </c:val>
        </c:ser>
        <c:ser>
          <c:idx val="1"/>
          <c:order val="1"/>
          <c:tx>
            <c:strRef>
              <c:f>permmethodpower!$U$3</c:f>
              <c:strCache>
                <c:ptCount val="1"/>
                <c:pt idx="0">
                  <c:v>SKATweightsNorm1</c:v>
                </c:pt>
              </c:strCache>
            </c:strRef>
          </c:tx>
          <c:spPr>
            <a:solidFill>
              <a:srgbClr val="FF3300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permmethodpower!$U$4:$U$5</c:f>
              <c:numCache>
                <c:formatCode>General</c:formatCode>
                <c:ptCount val="2"/>
                <c:pt idx="0">
                  <c:v>0.05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permmethodpower!$V$3</c:f>
              <c:strCache>
                <c:ptCount val="1"/>
                <c:pt idx="0">
                  <c:v>SKATweightsNorm4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permmethodpower!$V$4:$V$5</c:f>
              <c:numCache>
                <c:formatCode>General</c:formatCode>
                <c:ptCount val="2"/>
                <c:pt idx="0">
                  <c:v>0.3</c:v>
                </c:pt>
                <c:pt idx="1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permmethodpower!$W$3</c:f>
              <c:strCache>
                <c:ptCount val="1"/>
                <c:pt idx="0">
                  <c:v>SKATweightsNorm3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permmethodpower!$W$4:$W$5</c:f>
              <c:numCache>
                <c:formatCode>General</c:formatCode>
                <c:ptCount val="2"/>
                <c:pt idx="0">
                  <c:v>0.13</c:v>
                </c:pt>
                <c:pt idx="1">
                  <c:v>0.07</c:v>
                </c:pt>
              </c:numCache>
            </c:numRef>
          </c:val>
        </c:ser>
        <c:ser>
          <c:idx val="4"/>
          <c:order val="4"/>
          <c:tx>
            <c:strRef>
              <c:f>permmethodpower!$X$3</c:f>
              <c:strCache>
                <c:ptCount val="1"/>
                <c:pt idx="0">
                  <c:v>Combined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permmethodpower!$X$4:$X$5</c:f>
              <c:numCache>
                <c:formatCode>General</c:formatCode>
                <c:ptCount val="2"/>
                <c:pt idx="0">
                  <c:v>0.11</c:v>
                </c:pt>
                <c:pt idx="1">
                  <c:v>0.19</c:v>
                </c:pt>
              </c:numCache>
            </c:numRef>
          </c:val>
        </c:ser>
        <c:ser>
          <c:idx val="5"/>
          <c:order val="5"/>
          <c:tx>
            <c:strRef>
              <c:f>permmethodpower!$Y$3</c:f>
              <c:strCache>
                <c:ptCount val="1"/>
                <c:pt idx="0">
                  <c:v>WSSweightsNorm2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permmethodpower!$Y$4:$Y$5</c:f>
              <c:numCache>
                <c:formatCode>General</c:formatCode>
                <c:ptCount val="2"/>
                <c:pt idx="0">
                  <c:v>0.03</c:v>
                </c:pt>
                <c:pt idx="1">
                  <c:v>0.325</c:v>
                </c:pt>
              </c:numCache>
            </c:numRef>
          </c:val>
        </c:ser>
        <c:ser>
          <c:idx val="6"/>
          <c:order val="6"/>
          <c:tx>
            <c:strRef>
              <c:f>permmethodpower!$Z$3</c:f>
              <c:strCache>
                <c:ptCount val="1"/>
                <c:pt idx="0">
                  <c:v>WSSweightsNorm1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permmethodpower!$Z$4:$Z$5</c:f>
              <c:numCache>
                <c:formatCode>General</c:formatCode>
                <c:ptCount val="2"/>
                <c:pt idx="0">
                  <c:v>0.015</c:v>
                </c:pt>
                <c:pt idx="1">
                  <c:v>0.21</c:v>
                </c:pt>
              </c:numCache>
            </c:numRef>
          </c:val>
        </c:ser>
        <c:ser>
          <c:idx val="7"/>
          <c:order val="7"/>
          <c:tx>
            <c:strRef>
              <c:f>permmethodpower!$AA$3</c:f>
              <c:strCache>
                <c:ptCount val="1"/>
                <c:pt idx="0">
                  <c:v>WSSweightsNorm4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permmethodpower!$AA$4:$AA$5</c:f>
              <c:numCache>
                <c:formatCode>General</c:formatCode>
                <c:ptCount val="2"/>
                <c:pt idx="0">
                  <c:v>0.1</c:v>
                </c:pt>
                <c:pt idx="1">
                  <c:v>0.295</c:v>
                </c:pt>
              </c:numCache>
            </c:numRef>
          </c:val>
        </c:ser>
        <c:ser>
          <c:idx val="8"/>
          <c:order val="8"/>
          <c:tx>
            <c:strRef>
              <c:f>permmethodpower!$AB$3</c:f>
              <c:strCache>
                <c:ptCount val="1"/>
                <c:pt idx="0">
                  <c:v>WSSweightsNorm3</c:v>
                </c:pt>
              </c:strCache>
            </c:strRef>
          </c:tx>
          <c:spPr>
            <a:solidFill>
              <a:srgbClr val="66FFFF"/>
            </a:solidFill>
            <a:ln>
              <a:noFill/>
            </a:ln>
            <a:effectLst/>
          </c:spPr>
          <c:invertIfNegative val="0"/>
          <c:cat>
            <c:strRef>
              <c:f>permmethodpower!$S$4:$S$5</c:f>
              <c:strCache>
                <c:ptCount val="2"/>
                <c:pt idx="0">
                  <c:v>PDCD6IP</c:v>
                </c:pt>
                <c:pt idx="1">
                  <c:v>ZBTB38</c:v>
                </c:pt>
              </c:strCache>
            </c:strRef>
          </c:cat>
          <c:val>
            <c:numRef>
              <c:f>permmethodpower!$AB$4:$AB$5</c:f>
              <c:numCache>
                <c:formatCode>General</c:formatCode>
                <c:ptCount val="2"/>
                <c:pt idx="0">
                  <c:v>0.035</c:v>
                </c:pt>
                <c:pt idx="1">
                  <c:v>0.325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4380440"/>
        <c:axId val="2144374008"/>
      </c:barChart>
      <c:catAx>
        <c:axId val="2144380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Gene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374008"/>
        <c:crosses val="autoZero"/>
        <c:auto val="1"/>
        <c:lblAlgn val="ctr"/>
        <c:lblOffset val="100"/>
        <c:noMultiLvlLbl val="0"/>
      </c:catAx>
      <c:valAx>
        <c:axId val="2144374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Power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4380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54247-C473-694F-A0EF-13A5F8AA5B8E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6ED67-79C6-2048-853A-CDBEAF206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2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4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60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3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306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27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00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9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4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b="0" dirty="0" smtClean="0"/>
              <a:t>Single Nucleotide Polymorphism (SNP)…</a:t>
            </a:r>
            <a:r>
              <a:rPr lang="en-US" sz="2000" dirty="0" smtClean="0"/>
              <a:t>DNA sequence variation </a:t>
            </a:r>
            <a:r>
              <a:rPr lang="en-US" sz="2000" dirty="0" smtClean="0"/>
              <a:t>where just </a:t>
            </a:r>
            <a:r>
              <a:rPr lang="en-US" sz="2000" dirty="0" smtClean="0"/>
              <a:t>one nucleotide </a:t>
            </a:r>
            <a:r>
              <a:rPr lang="en-US" sz="2000" dirty="0" smtClean="0"/>
              <a:t>differs </a:t>
            </a:r>
            <a:r>
              <a:rPr lang="en-US" sz="2000" dirty="0" smtClean="0"/>
              <a:t>between individuals in a </a:t>
            </a:r>
            <a:r>
              <a:rPr lang="en-US" sz="2000" dirty="0" smtClean="0"/>
              <a:t>population</a:t>
            </a:r>
          </a:p>
          <a:p>
            <a:r>
              <a:rPr lang="en-US" sz="2000" dirty="0" smtClean="0"/>
              <a:t>Minor allele…the</a:t>
            </a:r>
            <a:r>
              <a:rPr lang="en-US" sz="2000" baseline="0" dirty="0" smtClean="0"/>
              <a:t> SNP with a smaller population frequency</a:t>
            </a:r>
          </a:p>
          <a:p>
            <a:r>
              <a:rPr lang="en-US" sz="2000" baseline="0" dirty="0" smtClean="0"/>
              <a:t>Single Nucleotide Variant (SNV)…SNP with minor allele frequency less than 5%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53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057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35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168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3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6ED67-79C6-2048-853A-CDBEAF20623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543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10/19/14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5.png"/><Relationship Id="rId6" Type="http://schemas.openxmlformats.org/officeDocument/2006/relationships/package" Target="../embeddings/Microsoft_Word_Document2.docx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8018" y="1840361"/>
            <a:ext cx="1977081" cy="232999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Kaitlyn Cook</a:t>
            </a:r>
          </a:p>
          <a:p>
            <a:r>
              <a:rPr lang="en-US" dirty="0" smtClean="0"/>
              <a:t>Carleton College</a:t>
            </a:r>
          </a:p>
          <a:p>
            <a:endParaRPr lang="en-US" dirty="0" smtClean="0"/>
          </a:p>
          <a:p>
            <a:r>
              <a:rPr lang="en-US" dirty="0" smtClean="0"/>
              <a:t>Northfield Undergraduate Mathematics Symposium</a:t>
            </a:r>
          </a:p>
          <a:p>
            <a:endParaRPr lang="en-US" dirty="0" smtClean="0"/>
          </a:p>
          <a:p>
            <a:r>
              <a:rPr lang="en-US" dirty="0" smtClean="0"/>
              <a:t>October 7, 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method for combining family-based rare variant tests of association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3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9528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Generate a vector of test statistics, </a:t>
            </a:r>
            <a:r>
              <a:rPr lang="en-US" b="1" i="1" dirty="0"/>
              <a:t>Q</a:t>
            </a:r>
            <a:r>
              <a:rPr lang="en-US" i="1" dirty="0"/>
              <a:t>(0)</a:t>
            </a:r>
            <a:r>
              <a:rPr lang="en-US" b="1" dirty="0"/>
              <a:t> = </a:t>
            </a:r>
            <a:r>
              <a:rPr lang="en-US" dirty="0"/>
              <a:t>(</a:t>
            </a:r>
            <a:r>
              <a:rPr lang="en-US" i="1" dirty="0"/>
              <a:t>Q</a:t>
            </a:r>
            <a:r>
              <a:rPr lang="en-US" i="1" baseline="-25000" dirty="0"/>
              <a:t>1</a:t>
            </a:r>
            <a:r>
              <a:rPr lang="en-US" i="1" dirty="0"/>
              <a:t>,…, </a:t>
            </a:r>
            <a:r>
              <a:rPr lang="en-US" i="1" dirty="0" err="1" smtClean="0"/>
              <a:t>Q</a:t>
            </a:r>
            <a:r>
              <a:rPr lang="en-US" i="1" baseline="-25000" dirty="0" err="1" smtClean="0"/>
              <a:t>k</a:t>
            </a:r>
            <a:r>
              <a:rPr lang="en-US" i="1" dirty="0" smtClean="0"/>
              <a:t>)</a:t>
            </a:r>
          </a:p>
          <a:p>
            <a:pPr marL="45720" lvl="0" indent="0">
              <a:buNone/>
            </a:pPr>
            <a:endParaRPr lang="en-US" dirty="0"/>
          </a:p>
          <a:p>
            <a:pPr lvl="0"/>
            <a:r>
              <a:rPr lang="en-US" dirty="0" smtClean="0"/>
              <a:t>Permute the phenotype </a:t>
            </a:r>
            <a:r>
              <a:rPr lang="en-US" i="1" dirty="0" smtClean="0"/>
              <a:t>m </a:t>
            </a:r>
            <a:r>
              <a:rPr lang="en-US" dirty="0" smtClean="0"/>
              <a:t>times, finding </a:t>
            </a:r>
            <a:r>
              <a:rPr lang="en-US" b="1" i="1" dirty="0" smtClean="0"/>
              <a:t>Q</a:t>
            </a:r>
            <a:r>
              <a:rPr lang="en-US" i="1" dirty="0" smtClean="0"/>
              <a:t>(1), …, </a:t>
            </a:r>
            <a:r>
              <a:rPr lang="en-US" b="1" i="1" dirty="0" smtClean="0"/>
              <a:t>Q</a:t>
            </a:r>
            <a:r>
              <a:rPr lang="en-US" i="1" dirty="0" smtClean="0"/>
              <a:t>(m)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Convert test statistic vectors Q(</a:t>
            </a:r>
            <a:r>
              <a:rPr lang="en-US" dirty="0" err="1" smtClean="0"/>
              <a:t>i</a:t>
            </a:r>
            <a:r>
              <a:rPr lang="en-US" dirty="0" smtClean="0"/>
              <a:t>) into p-value vectors p(</a:t>
            </a:r>
            <a:r>
              <a:rPr lang="en-US" dirty="0" err="1" smtClean="0"/>
              <a:t>i</a:t>
            </a:r>
            <a:r>
              <a:rPr lang="en-US" dirty="0" smtClean="0"/>
              <a:t>) by determining each test statistic’s relative rank among the m permutations </a:t>
            </a:r>
          </a:p>
          <a:p>
            <a:pPr marL="45720" lv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Combine p-values within each permutation into a single summary statistic S(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Compute the significance level of </a:t>
            </a:r>
            <a:r>
              <a:rPr lang="en-US" i="1" dirty="0" smtClean="0"/>
              <a:t>S(0)</a:t>
            </a:r>
            <a:r>
              <a:rPr lang="en-US" b="1" dirty="0" smtClean="0"/>
              <a:t> </a:t>
            </a:r>
            <a:r>
              <a:rPr lang="en-US" dirty="0" smtClean="0"/>
              <a:t>by finding the percentage of  </a:t>
            </a:r>
            <a:r>
              <a:rPr lang="en-US" i="1" dirty="0" smtClean="0"/>
              <a:t>S(</a:t>
            </a:r>
            <a:r>
              <a:rPr lang="en-US" i="1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which are greater than </a:t>
            </a:r>
            <a:r>
              <a:rPr lang="en-US" i="1" dirty="0" smtClean="0"/>
              <a:t>S(0)</a:t>
            </a:r>
            <a:r>
              <a:rPr lang="en-US" dirty="0" smtClean="0"/>
              <a:t>, out of </a:t>
            </a:r>
            <a:r>
              <a:rPr lang="en-US" i="1" dirty="0" smtClean="0"/>
              <a:t>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416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permutation approaches do not work in family setting</a:t>
            </a:r>
          </a:p>
          <a:p>
            <a:endParaRPr lang="en-US" dirty="0" smtClean="0"/>
          </a:p>
          <a:p>
            <a:r>
              <a:rPr lang="en-US" dirty="0" smtClean="0"/>
              <a:t>Fit the data to a random effects model</a:t>
            </a:r>
          </a:p>
          <a:p>
            <a:pPr lvl="1"/>
            <a:r>
              <a:rPr lang="en-US" dirty="0" smtClean="0"/>
              <a:t>Fixed effects for covariates</a:t>
            </a:r>
          </a:p>
          <a:p>
            <a:pPr lvl="1"/>
            <a:r>
              <a:rPr lang="en-US" dirty="0" smtClean="0"/>
              <a:t>Random effects for kinship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Permuted the residuals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Permutation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24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Analysis Workshop 19</a:t>
            </a:r>
          </a:p>
          <a:p>
            <a:pPr lvl="1"/>
            <a:r>
              <a:rPr lang="en-US" dirty="0" smtClean="0"/>
              <a:t>Human sequence data</a:t>
            </a:r>
          </a:p>
          <a:p>
            <a:pPr lvl="1"/>
            <a:r>
              <a:rPr lang="en-US" dirty="0" smtClean="0"/>
              <a:t>Sequence information for 959 individuals in 20 families</a:t>
            </a:r>
          </a:p>
          <a:p>
            <a:pPr lvl="1"/>
            <a:r>
              <a:rPr lang="en-US" dirty="0" smtClean="0"/>
              <a:t>Phenotype of interest: Systolic and diastolic blood pressure</a:t>
            </a:r>
          </a:p>
          <a:p>
            <a:pPr lvl="1"/>
            <a:r>
              <a:rPr lang="en-US" dirty="0" smtClean="0"/>
              <a:t>Real and simulated phenotypes provided</a:t>
            </a:r>
          </a:p>
          <a:p>
            <a:pPr lvl="1"/>
            <a:r>
              <a:rPr lang="en-US" dirty="0" smtClean="0"/>
              <a:t>200 replicates of the simulated phenotype</a:t>
            </a:r>
          </a:p>
          <a:p>
            <a:pPr lvl="2"/>
            <a:r>
              <a:rPr lang="en-US" dirty="0" smtClean="0"/>
              <a:t>Used to calculate power/type I error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used</a:t>
            </a:r>
            <a:endParaRPr lang="en-US" dirty="0"/>
          </a:p>
        </p:txBody>
      </p:sp>
      <p:pic>
        <p:nvPicPr>
          <p:cNvPr id="4" name="Picture 3" descr="Screen Shot 2014-10-07 at 1.14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6588"/>
            <a:ext cx="9144000" cy="177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3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tests used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04488"/>
              </p:ext>
            </p:extLst>
          </p:nvPr>
        </p:nvGraphicFramePr>
        <p:xfrm>
          <a:off x="15558412" y="24384888"/>
          <a:ext cx="84201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Document" r:id="rId4" imgW="8420100" imgH="5473700" progId="Word.Document.12">
                  <p:embed/>
                </p:oleObj>
              </mc:Choice>
              <mc:Fallback>
                <p:oleObj name="Document" r:id="rId4" imgW="8420100" imgH="547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558412" y="24384888"/>
                        <a:ext cx="8420100" cy="547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733469"/>
              </p:ext>
            </p:extLst>
          </p:nvPr>
        </p:nvGraphicFramePr>
        <p:xfrm>
          <a:off x="1195170" y="1913500"/>
          <a:ext cx="6779059" cy="440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6" imgW="8420100" imgH="5473700" progId="Word.Document.12">
                  <p:embed/>
                </p:oleObj>
              </mc:Choice>
              <mc:Fallback>
                <p:oleObj name="Document" r:id="rId6" imgW="8420100" imgH="5473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5170" y="1913500"/>
                        <a:ext cx="6779059" cy="440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443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I error conserved across both individual and combined family-based tests</a:t>
            </a:r>
          </a:p>
          <a:p>
            <a:endParaRPr lang="en-US" dirty="0" smtClean="0"/>
          </a:p>
          <a:p>
            <a:r>
              <a:rPr lang="en-US" dirty="0" smtClean="0"/>
              <a:t>Power was generally low for all tests used</a:t>
            </a:r>
          </a:p>
          <a:p>
            <a:pPr lvl="1"/>
            <a:r>
              <a:rPr lang="en-US" dirty="0" smtClean="0"/>
              <a:t>Combined test had empirical power in the same range as the individual tests</a:t>
            </a:r>
          </a:p>
          <a:p>
            <a:pPr lvl="1"/>
            <a:endParaRPr lang="en-US" dirty="0" smtClean="0"/>
          </a:p>
          <a:p>
            <a:r>
              <a:rPr lang="en-US" dirty="0"/>
              <a:t>Choice</a:t>
            </a:r>
            <a:r>
              <a:rPr lang="en-US" dirty="0" smtClean="0"/>
              <a:t> of variant weighting system had substantial impact on empirical power</a:t>
            </a:r>
          </a:p>
          <a:p>
            <a:pPr lvl="1"/>
            <a:r>
              <a:rPr lang="en-US" dirty="0" smtClean="0"/>
              <a:t>Combined test more robust to differences in the characteristics of individual genes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28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5934509"/>
              </p:ext>
            </p:extLst>
          </p:nvPr>
        </p:nvGraphicFramePr>
        <p:xfrm>
          <a:off x="381000" y="1719263"/>
          <a:ext cx="8407400" cy="4018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5901763"/>
            <a:ext cx="4205942" cy="6565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Warm colors: SKAT weights</a:t>
            </a:r>
          </a:p>
          <a:p>
            <a:r>
              <a:rPr lang="en-US" dirty="0" smtClean="0"/>
              <a:t>Cool colors: WSS weights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82458" y="5901763"/>
            <a:ext cx="4205942" cy="656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 smtClean="0"/>
              <a:t>Black: combined test approach</a:t>
            </a:r>
          </a:p>
        </p:txBody>
      </p:sp>
    </p:spTree>
    <p:extLst>
      <p:ext uri="{BB962C8B-B14F-4D97-AF65-F5344CB8AC3E}">
        <p14:creationId xmlns:p14="http://schemas.microsoft.com/office/powerpoint/2010/main" val="2908585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to determine the optimal type or number of tests to include in the combined test statistic</a:t>
            </a:r>
          </a:p>
          <a:p>
            <a:endParaRPr lang="en-US" dirty="0" smtClean="0"/>
          </a:p>
          <a:p>
            <a:r>
              <a:rPr lang="en-US" dirty="0"/>
              <a:t>Reducing correlation between the tests being combined</a:t>
            </a:r>
          </a:p>
          <a:p>
            <a:endParaRPr lang="en-US" dirty="0"/>
          </a:p>
          <a:p>
            <a:r>
              <a:rPr lang="en-US" dirty="0" smtClean="0"/>
              <a:t>Incorporation of further biological information into the test statistic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65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NIH/NHGRI: R15HG006915</a:t>
            </a:r>
          </a:p>
          <a:p>
            <a:endParaRPr lang="en-US" sz="1100" dirty="0"/>
          </a:p>
          <a:p>
            <a:r>
              <a:rPr lang="en-US" dirty="0"/>
              <a:t>NSF/MCB: </a:t>
            </a:r>
            <a:r>
              <a:rPr lang="en-US" dirty="0" smtClean="0"/>
              <a:t>1330813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Derkach</a:t>
            </a:r>
            <a:r>
              <a:rPr lang="en-US" dirty="0"/>
              <a:t> A, Lawless J, Sun L (2012) Robust and Powerful Tests of Rare Variants Using Fisher’s Method to Combine Evidence of Association From Two or More Complementary Tests. Genet </a:t>
            </a:r>
            <a:r>
              <a:rPr lang="en-US" dirty="0" err="1"/>
              <a:t>Epidemiol</a:t>
            </a:r>
            <a:r>
              <a:rPr lang="en-US" dirty="0"/>
              <a:t> 00:1-12.</a:t>
            </a:r>
          </a:p>
          <a:p>
            <a:endParaRPr lang="en-US" sz="1100" dirty="0"/>
          </a:p>
          <a:p>
            <a:r>
              <a:rPr lang="en-US" dirty="0"/>
              <a:t>Greco B, </a:t>
            </a:r>
            <a:r>
              <a:rPr lang="en-US" dirty="0" err="1"/>
              <a:t>Hainline</a:t>
            </a:r>
            <a:r>
              <a:rPr lang="en-US" dirty="0"/>
              <a:t> A, Liu K, </a:t>
            </a:r>
            <a:r>
              <a:rPr lang="en-US" dirty="0" err="1"/>
              <a:t>Zawistowski</a:t>
            </a:r>
            <a:r>
              <a:rPr lang="en-US" dirty="0"/>
              <a:t> M, </a:t>
            </a:r>
            <a:r>
              <a:rPr lang="en-US" dirty="0" err="1"/>
              <a:t>Tintle</a:t>
            </a:r>
            <a:r>
              <a:rPr lang="en-US" dirty="0"/>
              <a:t> N General approaches for combining multiple rare variant association tests provide improved power across a wider range of genetic architecture (</a:t>
            </a:r>
            <a:r>
              <a:rPr lang="en-US" i="1" dirty="0"/>
              <a:t>in progress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&amp; References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62634" y="2913011"/>
            <a:ext cx="771692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237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257218" y="4555871"/>
            <a:ext cx="193378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62649" y="4555871"/>
            <a:ext cx="1746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57218" y="3789304"/>
            <a:ext cx="193378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62649" y="3789304"/>
            <a:ext cx="1746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information stored in DNA</a:t>
            </a:r>
          </a:p>
          <a:p>
            <a:pPr lvl="1"/>
            <a:r>
              <a:rPr lang="en-US" dirty="0" smtClean="0"/>
              <a:t>Coded as a sequence of </a:t>
            </a:r>
            <a:r>
              <a:rPr lang="en-US" b="1" dirty="0" smtClean="0">
                <a:solidFill>
                  <a:srgbClr val="000000"/>
                </a:solidFill>
              </a:rPr>
              <a:t>A</a:t>
            </a:r>
            <a:r>
              <a:rPr lang="en-US" dirty="0" smtClean="0"/>
              <a:t>denines,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en-US" dirty="0" smtClean="0"/>
              <a:t>hymines, </a:t>
            </a:r>
            <a:r>
              <a:rPr lang="en-US" b="1" dirty="0" smtClean="0">
                <a:solidFill>
                  <a:srgbClr val="000000"/>
                </a:solidFill>
              </a:rPr>
              <a:t>G</a:t>
            </a:r>
            <a:r>
              <a:rPr lang="en-US" dirty="0" smtClean="0"/>
              <a:t>uanines, and </a:t>
            </a:r>
            <a:r>
              <a:rPr lang="en-US" b="1" dirty="0" smtClean="0">
                <a:solidFill>
                  <a:srgbClr val="000000"/>
                </a:solidFill>
              </a:rPr>
              <a:t>C</a:t>
            </a:r>
            <a:r>
              <a:rPr lang="en-US" dirty="0" smtClean="0"/>
              <a:t>ytosines</a:t>
            </a:r>
          </a:p>
          <a:p>
            <a:r>
              <a:rPr lang="en-US" dirty="0" smtClean="0"/>
              <a:t>Organized into chromosomes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Gene…a collection of nucleotides</a:t>
            </a:r>
          </a:p>
          <a:p>
            <a:r>
              <a:rPr lang="en-US" dirty="0" smtClean="0"/>
              <a:t>Allele…a version of a gene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Introduction to Genetics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8218" y="3789304"/>
            <a:ext cx="523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A T C G G A T </a:t>
            </a:r>
            <a:r>
              <a:rPr lang="en-US" dirty="0" smtClean="0"/>
              <a:t>T C T G G A C C C C G C G C G A T 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8218" y="4555871"/>
            <a:ext cx="523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A T C G G A T T C T G G A C A C C T C G C G A T T</a:t>
            </a:r>
            <a:endParaRPr lang="en-US" dirty="0"/>
          </a:p>
        </p:txBody>
      </p:sp>
      <p:sp>
        <p:nvSpPr>
          <p:cNvPr id="5" name="Left Bracket 4"/>
          <p:cNvSpPr/>
          <p:nvPr/>
        </p:nvSpPr>
        <p:spPr>
          <a:xfrm rot="5400000">
            <a:off x="2731776" y="2644953"/>
            <a:ext cx="193496" cy="176061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 rot="5400000">
            <a:off x="5127362" y="2558368"/>
            <a:ext cx="193498" cy="1933788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48217" y="3116945"/>
            <a:ext cx="1760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Gene 1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7217" y="3116945"/>
            <a:ext cx="1933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Gene 2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9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257218" y="4555871"/>
            <a:ext cx="193378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62649" y="4555871"/>
            <a:ext cx="1746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57218" y="3789304"/>
            <a:ext cx="193378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62649" y="3789304"/>
            <a:ext cx="1746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Genetic information stored in DNA</a:t>
            </a:r>
          </a:p>
          <a:p>
            <a:pPr lvl="1"/>
            <a:r>
              <a:rPr lang="en-US" dirty="0" smtClean="0"/>
              <a:t>Coded as a sequence of </a:t>
            </a:r>
            <a:r>
              <a:rPr lang="en-US" b="1" dirty="0" smtClean="0">
                <a:solidFill>
                  <a:srgbClr val="000000"/>
                </a:solidFill>
              </a:rPr>
              <a:t>A</a:t>
            </a:r>
            <a:r>
              <a:rPr lang="en-US" dirty="0" smtClean="0"/>
              <a:t>denines,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en-US" dirty="0" smtClean="0"/>
              <a:t>hymines, </a:t>
            </a:r>
            <a:r>
              <a:rPr lang="en-US" b="1" dirty="0" smtClean="0">
                <a:solidFill>
                  <a:srgbClr val="000000"/>
                </a:solidFill>
              </a:rPr>
              <a:t>G</a:t>
            </a:r>
            <a:r>
              <a:rPr lang="en-US" dirty="0" smtClean="0"/>
              <a:t>uanines, and </a:t>
            </a:r>
            <a:r>
              <a:rPr lang="en-US" b="1" dirty="0" smtClean="0">
                <a:solidFill>
                  <a:srgbClr val="000000"/>
                </a:solidFill>
              </a:rPr>
              <a:t>C</a:t>
            </a:r>
            <a:r>
              <a:rPr lang="en-US" dirty="0" smtClean="0"/>
              <a:t>ytosines</a:t>
            </a:r>
          </a:p>
          <a:p>
            <a:r>
              <a:rPr lang="en-US" dirty="0" smtClean="0"/>
              <a:t>Organized into chromosomes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Homozygous…having two copies of the same allele</a:t>
            </a:r>
          </a:p>
          <a:p>
            <a:r>
              <a:rPr lang="en-US" dirty="0" smtClean="0"/>
              <a:t>Heterozygous…having copies of two different alleles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Introduction to Genetics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8218" y="3789304"/>
            <a:ext cx="523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A T C G G A T </a:t>
            </a:r>
            <a:r>
              <a:rPr lang="en-US" dirty="0" smtClean="0"/>
              <a:t>T C T G G A C </a:t>
            </a:r>
            <a:r>
              <a:rPr lang="en-US" dirty="0" smtClean="0">
                <a:solidFill>
                  <a:srgbClr val="C66951"/>
                </a:solidFill>
              </a:rPr>
              <a:t>C</a:t>
            </a:r>
            <a:r>
              <a:rPr lang="en-US" dirty="0" smtClean="0"/>
              <a:t> C C </a:t>
            </a:r>
            <a:r>
              <a:rPr lang="en-US" dirty="0" smtClean="0">
                <a:solidFill>
                  <a:srgbClr val="C66951"/>
                </a:solidFill>
              </a:rPr>
              <a:t>G</a:t>
            </a:r>
            <a:r>
              <a:rPr lang="en-US" dirty="0" smtClean="0"/>
              <a:t> C G C G A T 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8218" y="4555871"/>
            <a:ext cx="523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A T C G G A T T C T G G A C </a:t>
            </a:r>
            <a:r>
              <a:rPr lang="en-US" dirty="0" smtClean="0">
                <a:solidFill>
                  <a:srgbClr val="C66951"/>
                </a:solidFill>
              </a:rPr>
              <a:t>A</a:t>
            </a:r>
            <a:r>
              <a:rPr lang="en-US" dirty="0" smtClean="0"/>
              <a:t> C C </a:t>
            </a:r>
            <a:r>
              <a:rPr lang="en-US" dirty="0" smtClean="0">
                <a:solidFill>
                  <a:srgbClr val="C66951"/>
                </a:solidFill>
              </a:rPr>
              <a:t>T</a:t>
            </a:r>
            <a:r>
              <a:rPr lang="en-US" dirty="0" smtClean="0"/>
              <a:t> C G C G A T T</a:t>
            </a:r>
            <a:endParaRPr lang="en-US" dirty="0"/>
          </a:p>
        </p:txBody>
      </p:sp>
      <p:sp>
        <p:nvSpPr>
          <p:cNvPr id="5" name="Left Bracket 4"/>
          <p:cNvSpPr/>
          <p:nvPr/>
        </p:nvSpPr>
        <p:spPr>
          <a:xfrm rot="5400000">
            <a:off x="2731776" y="2644953"/>
            <a:ext cx="193496" cy="176061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ket 13"/>
          <p:cNvSpPr/>
          <p:nvPr/>
        </p:nvSpPr>
        <p:spPr>
          <a:xfrm rot="5400000">
            <a:off x="5127362" y="2558368"/>
            <a:ext cx="193498" cy="1933788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48217" y="3116945"/>
            <a:ext cx="1760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Homozygous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57217" y="3116945"/>
            <a:ext cx="19337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1"/>
                </a:solidFill>
              </a:rPr>
              <a:t>Heterozygous</a:t>
            </a:r>
            <a:endParaRPr lang="en-US" sz="1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26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257218" y="4555871"/>
            <a:ext cx="193378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62649" y="4555871"/>
            <a:ext cx="1746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257218" y="3789304"/>
            <a:ext cx="193378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62649" y="3789304"/>
            <a:ext cx="1746182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991930"/>
          </a:xfrm>
        </p:spPr>
        <p:txBody>
          <a:bodyPr>
            <a:normAutofit/>
          </a:bodyPr>
          <a:lstStyle/>
          <a:p>
            <a:r>
              <a:rPr lang="en-US" dirty="0" smtClean="0"/>
              <a:t>Genetic information stored in DNA</a:t>
            </a:r>
          </a:p>
          <a:p>
            <a:pPr lvl="1"/>
            <a:r>
              <a:rPr lang="en-US" dirty="0" smtClean="0"/>
              <a:t>Coded as a sequence of </a:t>
            </a:r>
            <a:r>
              <a:rPr lang="en-US" b="1" dirty="0" smtClean="0">
                <a:solidFill>
                  <a:srgbClr val="000000"/>
                </a:solidFill>
              </a:rPr>
              <a:t>A</a:t>
            </a:r>
            <a:r>
              <a:rPr lang="en-US" dirty="0" smtClean="0"/>
              <a:t>denines, </a:t>
            </a:r>
            <a:r>
              <a:rPr lang="en-US" b="1" dirty="0" smtClean="0">
                <a:solidFill>
                  <a:srgbClr val="000000"/>
                </a:solidFill>
              </a:rPr>
              <a:t>T</a:t>
            </a:r>
            <a:r>
              <a:rPr lang="en-US" dirty="0" smtClean="0"/>
              <a:t>hymines, </a:t>
            </a:r>
            <a:r>
              <a:rPr lang="en-US" b="1" dirty="0" smtClean="0">
                <a:solidFill>
                  <a:srgbClr val="000000"/>
                </a:solidFill>
              </a:rPr>
              <a:t>G</a:t>
            </a:r>
            <a:r>
              <a:rPr lang="en-US" dirty="0" smtClean="0"/>
              <a:t>uanines, and </a:t>
            </a:r>
            <a:r>
              <a:rPr lang="en-US" b="1" dirty="0" smtClean="0">
                <a:solidFill>
                  <a:srgbClr val="000000"/>
                </a:solidFill>
              </a:rPr>
              <a:t>C</a:t>
            </a:r>
            <a:r>
              <a:rPr lang="en-US" dirty="0" smtClean="0"/>
              <a:t>ytosines</a:t>
            </a:r>
          </a:p>
          <a:p>
            <a:r>
              <a:rPr lang="en-US" dirty="0" smtClean="0"/>
              <a:t>Organized into chromosomes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Nucleotide Polymorphism (SNP)</a:t>
            </a:r>
          </a:p>
          <a:p>
            <a:pPr lvl="1"/>
            <a:r>
              <a:rPr lang="en-US" dirty="0" smtClean="0"/>
              <a:t>Minor </a:t>
            </a:r>
            <a:r>
              <a:rPr lang="en-US" dirty="0" smtClean="0"/>
              <a:t>allele</a:t>
            </a:r>
          </a:p>
          <a:p>
            <a:r>
              <a:rPr lang="en-US" dirty="0" smtClean="0"/>
              <a:t>Single Nucleotide Variant (SNV)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Introduction to Genetics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8218" y="3789304"/>
            <a:ext cx="523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A T C G G A T </a:t>
            </a:r>
            <a:r>
              <a:rPr lang="en-US" dirty="0" smtClean="0"/>
              <a:t>T C T G G A C </a:t>
            </a:r>
            <a:r>
              <a:rPr lang="en-US" dirty="0" smtClean="0">
                <a:solidFill>
                  <a:srgbClr val="C66951"/>
                </a:solidFill>
              </a:rPr>
              <a:t>C</a:t>
            </a:r>
            <a:r>
              <a:rPr lang="en-US" dirty="0" smtClean="0"/>
              <a:t> C C </a:t>
            </a:r>
            <a:r>
              <a:rPr lang="en-US" dirty="0" smtClean="0">
                <a:solidFill>
                  <a:srgbClr val="C66951"/>
                </a:solidFill>
              </a:rPr>
              <a:t>G</a:t>
            </a:r>
            <a:r>
              <a:rPr lang="en-US" dirty="0" smtClean="0"/>
              <a:t> C G C G A T 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48218" y="4555871"/>
            <a:ext cx="5238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A T C G G A T T C T G G A C </a:t>
            </a:r>
            <a:r>
              <a:rPr lang="en-US" dirty="0" smtClean="0">
                <a:solidFill>
                  <a:srgbClr val="C66951"/>
                </a:solidFill>
              </a:rPr>
              <a:t>A</a:t>
            </a:r>
            <a:r>
              <a:rPr lang="en-US" dirty="0" smtClean="0"/>
              <a:t> C C </a:t>
            </a:r>
            <a:r>
              <a:rPr lang="en-US" dirty="0" smtClean="0">
                <a:solidFill>
                  <a:srgbClr val="C66951"/>
                </a:solidFill>
              </a:rPr>
              <a:t>T</a:t>
            </a:r>
            <a:r>
              <a:rPr lang="en-US" dirty="0" smtClean="0"/>
              <a:t> C G C G A T T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805606" y="3073654"/>
            <a:ext cx="288625" cy="5916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405375" y="3073654"/>
            <a:ext cx="288625" cy="5916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7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that these rare variants are associated with complex diseases</a:t>
            </a:r>
          </a:p>
          <a:p>
            <a:pPr lvl="1"/>
            <a:r>
              <a:rPr lang="en-US" dirty="0" smtClean="0"/>
              <a:t>Either risk-increasing or risk-reducing</a:t>
            </a:r>
          </a:p>
          <a:p>
            <a:r>
              <a:rPr lang="en-US" dirty="0" smtClean="0"/>
              <a:t>Want to be able to detect these sorts of associations</a:t>
            </a:r>
          </a:p>
          <a:p>
            <a:pPr lvl="1"/>
            <a:r>
              <a:rPr lang="en-US" dirty="0" smtClean="0"/>
              <a:t>One problem: POWER</a:t>
            </a:r>
          </a:p>
          <a:p>
            <a:r>
              <a:rPr lang="en-US" dirty="0" smtClean="0"/>
              <a:t>Two solutions:</a:t>
            </a:r>
          </a:p>
          <a:p>
            <a:pPr lvl="1"/>
            <a:r>
              <a:rPr lang="en-US" dirty="0" smtClean="0"/>
              <a:t>Gene-based tests of association</a:t>
            </a:r>
          </a:p>
          <a:p>
            <a:pPr lvl="1"/>
            <a:r>
              <a:rPr lang="en-US" dirty="0" smtClean="0"/>
              <a:t>Use family-based study designs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Rare variants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12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Rather than analyzing individual SNVs, we can collapse them on a gene level</a:t>
            </a:r>
          </a:p>
          <a:p>
            <a:pPr lvl="1"/>
            <a:r>
              <a:rPr lang="en-US" dirty="0" smtClean="0"/>
              <a:t>Instead of testing whether one SNV is associated with a disease phenotype, we test whether at least one SNV in a given gene is associated</a:t>
            </a:r>
          </a:p>
          <a:p>
            <a:pPr lvl="2"/>
            <a:r>
              <a:rPr lang="en-US" dirty="0" smtClean="0"/>
              <a:t>Aggregates the signal and increases power</a:t>
            </a:r>
          </a:p>
          <a:p>
            <a:r>
              <a:rPr lang="en-US" dirty="0" smtClean="0"/>
              <a:t>Two ways of collapsing</a:t>
            </a:r>
          </a:p>
          <a:p>
            <a:pPr lvl="1"/>
            <a:r>
              <a:rPr lang="en-US" dirty="0" smtClean="0"/>
              <a:t>Burden tests</a:t>
            </a:r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Variance component tests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Gene-based association tests</a:t>
            </a:r>
            <a:endParaRPr lang="en-US" dirty="0"/>
          </a:p>
        </p:txBody>
      </p:sp>
      <p:pic>
        <p:nvPicPr>
          <p:cNvPr id="4" name="Picture 3" descr="Screen Shot 2014-10-05 at 11.10.43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22"/>
          <a:stretch/>
        </p:blipFill>
        <p:spPr>
          <a:xfrm>
            <a:off x="2511036" y="4387830"/>
            <a:ext cx="4132805" cy="5334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765712" y="346327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6" name="Picture 5" descr="Screen Shot 2014-10-05 at 11.11.09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1"/>
          <a:stretch/>
        </p:blipFill>
        <p:spPr>
          <a:xfrm>
            <a:off x="3247029" y="5582109"/>
            <a:ext cx="2634813" cy="558800"/>
          </a:xfrm>
          <a:prstGeom prst="rect">
            <a:avLst/>
          </a:prstGeom>
          <a:ln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852863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Tests perform optimally in different circumstances</a:t>
            </a:r>
          </a:p>
          <a:p>
            <a:pPr lvl="1"/>
            <a:r>
              <a:rPr lang="en-US" dirty="0" smtClean="0"/>
              <a:t>Burden tests: all the SNVs are risk-increasing or risk-reducing</a:t>
            </a:r>
          </a:p>
          <a:p>
            <a:pPr lvl="1"/>
            <a:r>
              <a:rPr lang="en-US" dirty="0" smtClean="0"/>
              <a:t>Variance component tests: mixture of risk-increasing or risk-reducing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Power depends on type of test and genetic architecture</a:t>
            </a:r>
          </a:p>
          <a:p>
            <a:pPr lvl="1"/>
            <a:r>
              <a:rPr lang="en-US" dirty="0" smtClean="0"/>
              <a:t>Drawback: picking the “right” test requires knowing genetic architecture beforehand</a:t>
            </a:r>
          </a:p>
          <a:p>
            <a:pPr lvl="1"/>
            <a:r>
              <a:rPr lang="en-US" dirty="0" smtClean="0"/>
              <a:t>Picking the “wrong” test could lead to substantial drop in power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Gene-based association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7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 families into the study</a:t>
            </a:r>
          </a:p>
          <a:p>
            <a:pPr lvl="1"/>
            <a:r>
              <a:rPr lang="en-US" dirty="0" smtClean="0"/>
              <a:t>Genotype all possible members of each family</a:t>
            </a:r>
          </a:p>
          <a:p>
            <a:r>
              <a:rPr lang="en-US" dirty="0" smtClean="0"/>
              <a:t>Construct pedigrees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Genetic inheritance means that rare variants are aggregated in the families</a:t>
            </a:r>
          </a:p>
          <a:p>
            <a:pPr lvl="1"/>
            <a:r>
              <a:rPr lang="en-US" dirty="0" smtClean="0"/>
              <a:t>Increased prevalence means increased power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Family-based study design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00775" y="3999477"/>
            <a:ext cx="457200" cy="45720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842556" y="316252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420206" y="3162520"/>
            <a:ext cx="447369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38881" y="3999478"/>
            <a:ext cx="457200" cy="457200"/>
          </a:xfrm>
          <a:prstGeom prst="ellipse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58068" y="3999478"/>
            <a:ext cx="461800" cy="4571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6" idx="3"/>
            <a:endCxn id="5" idx="2"/>
          </p:cNvCxnSpPr>
          <p:nvPr/>
        </p:nvCxnSpPr>
        <p:spPr>
          <a:xfrm>
            <a:off x="3867575" y="3391120"/>
            <a:ext cx="974981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4" idx="0"/>
          </p:cNvCxnSpPr>
          <p:nvPr/>
        </p:nvCxnSpPr>
        <p:spPr>
          <a:xfrm>
            <a:off x="4329375" y="3391120"/>
            <a:ext cx="0" cy="60835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67481" y="3795169"/>
            <a:ext cx="3321487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0"/>
          </p:cNvCxnSpPr>
          <p:nvPr/>
        </p:nvCxnSpPr>
        <p:spPr>
          <a:xfrm>
            <a:off x="2667481" y="3795169"/>
            <a:ext cx="0" cy="20430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8" idx="0"/>
          </p:cNvCxnSpPr>
          <p:nvPr/>
        </p:nvCxnSpPr>
        <p:spPr>
          <a:xfrm>
            <a:off x="5988968" y="3795169"/>
            <a:ext cx="0" cy="20430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7650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different tests perform better under different scenarios, can we somehow combine information from these tests to improve power?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Develop a flexible method that:</a:t>
            </a:r>
          </a:p>
          <a:p>
            <a:pPr lvl="1"/>
            <a:r>
              <a:rPr lang="en-US" dirty="0" smtClean="0"/>
              <a:t>Can combine any number and type of family-based tests of association </a:t>
            </a:r>
          </a:p>
          <a:p>
            <a:pPr lvl="1"/>
            <a:r>
              <a:rPr lang="en-US" dirty="0" smtClean="0"/>
              <a:t>Increase statistical power and robustness</a:t>
            </a:r>
          </a:p>
          <a:p>
            <a:pPr lvl="1"/>
            <a:r>
              <a:rPr lang="en-US" dirty="0" smtClean="0"/>
              <a:t>Maintains type I error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4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2556</TotalTime>
  <Words>1032</Words>
  <Application>Microsoft Macintosh PowerPoint</Application>
  <PresentationFormat>On-screen Show (4:3)</PresentationFormat>
  <Paragraphs>176</Paragraphs>
  <Slides>17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Grid</vt:lpstr>
      <vt:lpstr>Document</vt:lpstr>
      <vt:lpstr>A method for combining family-based rare variant tests of association</vt:lpstr>
      <vt:lpstr>An Introduction to Genetics</vt:lpstr>
      <vt:lpstr>An Introduction to Genetics</vt:lpstr>
      <vt:lpstr>An Introduction to Genetics</vt:lpstr>
      <vt:lpstr>Rare variants</vt:lpstr>
      <vt:lpstr>Gene-based association tests</vt:lpstr>
      <vt:lpstr>Gene-based association tests</vt:lpstr>
      <vt:lpstr>Family-based study design</vt:lpstr>
      <vt:lpstr>Our focus</vt:lpstr>
      <vt:lpstr>Combination method</vt:lpstr>
      <vt:lpstr>Permutation strategy</vt:lpstr>
      <vt:lpstr>Data used</vt:lpstr>
      <vt:lpstr>Statistical tests used</vt:lpstr>
      <vt:lpstr>Results</vt:lpstr>
      <vt:lpstr>results</vt:lpstr>
      <vt:lpstr>Next steps</vt:lpstr>
      <vt:lpstr>Acknowledgements &amp; References</vt:lpstr>
    </vt:vector>
  </TitlesOfParts>
  <Company>Carleton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method for combining family-based rare variant tests of association</dc:title>
  <dc:creator>Kaitlyn Cook</dc:creator>
  <cp:lastModifiedBy>Kaitlyn Cook</cp:lastModifiedBy>
  <cp:revision>40</cp:revision>
  <cp:lastPrinted>2014-10-06T02:53:51Z</cp:lastPrinted>
  <dcterms:created xsi:type="dcterms:W3CDTF">2014-10-04T18:30:41Z</dcterms:created>
  <dcterms:modified xsi:type="dcterms:W3CDTF">2014-10-19T19:29:08Z</dcterms:modified>
</cp:coreProperties>
</file>