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8"/>
  </p:notesMasterIdLst>
  <p:sldIdLst>
    <p:sldId id="256" r:id="rId2"/>
    <p:sldId id="257" r:id="rId3"/>
    <p:sldId id="258" r:id="rId4"/>
    <p:sldId id="279" r:id="rId5"/>
    <p:sldId id="259" r:id="rId6"/>
    <p:sldId id="260" r:id="rId7"/>
    <p:sldId id="261" r:id="rId8"/>
    <p:sldId id="262" r:id="rId9"/>
    <p:sldId id="263" r:id="rId10"/>
    <p:sldId id="265" r:id="rId11"/>
    <p:sldId id="286" r:id="rId12"/>
    <p:sldId id="266" r:id="rId13"/>
    <p:sldId id="267" r:id="rId14"/>
    <p:sldId id="281" r:id="rId15"/>
    <p:sldId id="268" r:id="rId16"/>
    <p:sldId id="269" r:id="rId17"/>
    <p:sldId id="270" r:id="rId18"/>
    <p:sldId id="282" r:id="rId19"/>
    <p:sldId id="284" r:id="rId20"/>
    <p:sldId id="283" r:id="rId21"/>
    <p:sldId id="271" r:id="rId22"/>
    <p:sldId id="273" r:id="rId23"/>
    <p:sldId id="274" r:id="rId24"/>
    <p:sldId id="275" r:id="rId25"/>
    <p:sldId id="276" r:id="rId26"/>
    <p:sldId id="285" r:id="rId2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0D5542D-B536-4E2E-9DC5-808428D5DC04}">
  <a:tblStyle styleId="{50D5542D-B536-4E2E-9DC5-808428D5DC04}"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21" autoAdjust="0"/>
  </p:normalViewPr>
  <p:slideViewPr>
    <p:cSldViewPr>
      <p:cViewPr varScale="1">
        <p:scale>
          <a:sx n="75" d="100"/>
          <a:sy n="75" d="100"/>
        </p:scale>
        <p:origin x="-18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95ED9-BAE4-4F45-A9DA-A620555066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38AB307-ECC5-4550-AEC8-697E530F4668}">
      <dgm:prSet phldrT="[Text]"/>
      <dgm:spPr/>
      <dgm:t>
        <a:bodyPr/>
        <a:lstStyle/>
        <a:p>
          <a:r>
            <a:rPr lang="en-US" dirty="0" smtClean="0"/>
            <a:t>First Interim	</a:t>
          </a:r>
          <a:endParaRPr lang="en-US" dirty="0"/>
        </a:p>
      </dgm:t>
    </dgm:pt>
    <dgm:pt modelId="{8E132A44-A931-4CAD-B323-082DC7969E8A}" type="parTrans" cxnId="{89409ACE-8281-4F5E-8F15-EACDB239FECD}">
      <dgm:prSet/>
      <dgm:spPr/>
      <dgm:t>
        <a:bodyPr/>
        <a:lstStyle/>
        <a:p>
          <a:endParaRPr lang="en-US"/>
        </a:p>
      </dgm:t>
    </dgm:pt>
    <dgm:pt modelId="{1C1F40E1-39DE-4C02-ABFF-87B73413F10C}" type="sibTrans" cxnId="{89409ACE-8281-4F5E-8F15-EACDB239FECD}">
      <dgm:prSet/>
      <dgm:spPr/>
      <dgm:t>
        <a:bodyPr/>
        <a:lstStyle/>
        <a:p>
          <a:endParaRPr lang="en-US"/>
        </a:p>
      </dgm:t>
    </dgm:pt>
    <dgm:pt modelId="{43356476-73F8-4679-9E61-F1E6D258584C}">
      <dgm:prSet phldrT="[Text]"/>
      <dgm:spPr/>
      <dgm:t>
        <a:bodyPr/>
        <a:lstStyle/>
        <a:p>
          <a:r>
            <a:rPr lang="en-US" dirty="0" smtClean="0"/>
            <a:t>Sample Size is 9</a:t>
          </a:r>
          <a:endParaRPr lang="en-US" dirty="0"/>
        </a:p>
      </dgm:t>
    </dgm:pt>
    <dgm:pt modelId="{13A48477-504B-49E5-909D-39335E0EB9A0}" type="parTrans" cxnId="{A46AA05C-F99F-4E95-A658-239D7F2242EB}">
      <dgm:prSet/>
      <dgm:spPr/>
      <dgm:t>
        <a:bodyPr/>
        <a:lstStyle/>
        <a:p>
          <a:endParaRPr lang="en-US"/>
        </a:p>
      </dgm:t>
    </dgm:pt>
    <dgm:pt modelId="{22DEBC59-B9D8-4D4D-BCC4-58F9D1034F03}" type="sibTrans" cxnId="{A46AA05C-F99F-4E95-A658-239D7F2242EB}">
      <dgm:prSet/>
      <dgm:spPr/>
      <dgm:t>
        <a:bodyPr/>
        <a:lstStyle/>
        <a:p>
          <a:endParaRPr lang="en-US"/>
        </a:p>
      </dgm:t>
    </dgm:pt>
    <dgm:pt modelId="{3C1CE9CE-DE3D-4B11-AF46-21548B6E480E}">
      <dgm:prSet phldrT="[Text]"/>
      <dgm:spPr/>
      <dgm:t>
        <a:bodyPr/>
        <a:lstStyle/>
        <a:p>
          <a:r>
            <a:rPr lang="en-US" dirty="0" smtClean="0"/>
            <a:t>Check for efficacy</a:t>
          </a:r>
          <a:endParaRPr lang="en-US" dirty="0"/>
        </a:p>
      </dgm:t>
    </dgm:pt>
    <dgm:pt modelId="{B3C00E76-3529-42DA-884E-818916122D6C}" type="parTrans" cxnId="{8C58296B-185E-44EA-B539-45FD28FD8D8B}">
      <dgm:prSet/>
      <dgm:spPr/>
      <dgm:t>
        <a:bodyPr/>
        <a:lstStyle/>
        <a:p>
          <a:endParaRPr lang="en-US"/>
        </a:p>
      </dgm:t>
    </dgm:pt>
    <dgm:pt modelId="{226E9D3E-F88B-4353-B49D-0E2A6F539DAA}" type="sibTrans" cxnId="{8C58296B-185E-44EA-B539-45FD28FD8D8B}">
      <dgm:prSet/>
      <dgm:spPr/>
      <dgm:t>
        <a:bodyPr/>
        <a:lstStyle/>
        <a:p>
          <a:endParaRPr lang="en-US"/>
        </a:p>
      </dgm:t>
    </dgm:pt>
    <dgm:pt modelId="{53367640-25E7-4EB9-B298-8FD04245E741}">
      <dgm:prSet phldrT="[Text]"/>
      <dgm:spPr/>
      <dgm:t>
        <a:bodyPr/>
        <a:lstStyle/>
        <a:p>
          <a:r>
            <a:rPr lang="en-US" dirty="0" smtClean="0"/>
            <a:t>Second Interim</a:t>
          </a:r>
          <a:endParaRPr lang="en-US" dirty="0"/>
        </a:p>
      </dgm:t>
    </dgm:pt>
    <dgm:pt modelId="{2BBEAE6D-3852-425D-91C7-24498A290807}" type="parTrans" cxnId="{00B5B3CE-9999-46D0-BA18-2F5BD201CFE0}">
      <dgm:prSet/>
      <dgm:spPr/>
      <dgm:t>
        <a:bodyPr/>
        <a:lstStyle/>
        <a:p>
          <a:endParaRPr lang="en-US"/>
        </a:p>
      </dgm:t>
    </dgm:pt>
    <dgm:pt modelId="{1EDF4023-EA93-40F3-A3BE-DCCDDE45A535}" type="sibTrans" cxnId="{00B5B3CE-9999-46D0-BA18-2F5BD201CFE0}">
      <dgm:prSet/>
      <dgm:spPr/>
      <dgm:t>
        <a:bodyPr/>
        <a:lstStyle/>
        <a:p>
          <a:endParaRPr lang="en-US"/>
        </a:p>
      </dgm:t>
    </dgm:pt>
    <dgm:pt modelId="{91D0AA61-BB02-4942-BE4F-8CE89E57571F}">
      <dgm:prSet phldrT="[Text]"/>
      <dgm:spPr/>
      <dgm:t>
        <a:bodyPr/>
        <a:lstStyle/>
        <a:p>
          <a:r>
            <a:rPr lang="en-US" dirty="0" smtClean="0"/>
            <a:t>Sample Size is 18</a:t>
          </a:r>
          <a:endParaRPr lang="en-US" dirty="0"/>
        </a:p>
      </dgm:t>
    </dgm:pt>
    <dgm:pt modelId="{BD9AB9CD-AB2B-4C26-9079-F2FCA46AF0F6}" type="parTrans" cxnId="{C1E40A54-20AB-4C04-9DC3-ACA046555B92}">
      <dgm:prSet/>
      <dgm:spPr/>
      <dgm:t>
        <a:bodyPr/>
        <a:lstStyle/>
        <a:p>
          <a:endParaRPr lang="en-US"/>
        </a:p>
      </dgm:t>
    </dgm:pt>
    <dgm:pt modelId="{CDC58759-9EE5-4EFD-B886-E3AC42A318C2}" type="sibTrans" cxnId="{C1E40A54-20AB-4C04-9DC3-ACA046555B92}">
      <dgm:prSet/>
      <dgm:spPr/>
      <dgm:t>
        <a:bodyPr/>
        <a:lstStyle/>
        <a:p>
          <a:endParaRPr lang="en-US"/>
        </a:p>
      </dgm:t>
    </dgm:pt>
    <dgm:pt modelId="{B5FD4401-6B4E-484E-AB8A-2339B38B4D1D}">
      <dgm:prSet phldrT="[Text]"/>
      <dgm:spPr/>
      <dgm:t>
        <a:bodyPr/>
        <a:lstStyle/>
        <a:p>
          <a:r>
            <a:rPr lang="en-US" dirty="0" smtClean="0"/>
            <a:t>Check for efficacy</a:t>
          </a:r>
          <a:endParaRPr lang="en-US" dirty="0"/>
        </a:p>
      </dgm:t>
    </dgm:pt>
    <dgm:pt modelId="{D26E727B-A57F-40BE-B80D-51202FB215BF}" type="parTrans" cxnId="{A6C57E7A-65E7-4857-BC04-CDF3A4028DEE}">
      <dgm:prSet/>
      <dgm:spPr/>
      <dgm:t>
        <a:bodyPr/>
        <a:lstStyle/>
        <a:p>
          <a:endParaRPr lang="en-US"/>
        </a:p>
      </dgm:t>
    </dgm:pt>
    <dgm:pt modelId="{5116C809-673F-4F88-A22A-A62FD1AB6C70}" type="sibTrans" cxnId="{A6C57E7A-65E7-4857-BC04-CDF3A4028DEE}">
      <dgm:prSet/>
      <dgm:spPr/>
      <dgm:t>
        <a:bodyPr/>
        <a:lstStyle/>
        <a:p>
          <a:endParaRPr lang="en-US"/>
        </a:p>
      </dgm:t>
    </dgm:pt>
    <dgm:pt modelId="{99EF9AF5-3D25-4A55-B344-F63231CB5ADA}">
      <dgm:prSet phldrT="[Text]"/>
      <dgm:spPr/>
      <dgm:t>
        <a:bodyPr/>
        <a:lstStyle/>
        <a:p>
          <a:r>
            <a:rPr lang="en-US" dirty="0" smtClean="0"/>
            <a:t>Check for futility</a:t>
          </a:r>
          <a:endParaRPr lang="en-US" dirty="0"/>
        </a:p>
      </dgm:t>
    </dgm:pt>
    <dgm:pt modelId="{C780B724-E13A-455E-83F9-D070B6CCDB28}" type="parTrans" cxnId="{8F3FC90E-72DB-4E05-94D7-88FE46CB0D86}">
      <dgm:prSet/>
      <dgm:spPr/>
      <dgm:t>
        <a:bodyPr/>
        <a:lstStyle/>
        <a:p>
          <a:endParaRPr lang="en-US"/>
        </a:p>
      </dgm:t>
    </dgm:pt>
    <dgm:pt modelId="{9756BFF2-5EB2-4F23-818F-F2DE24E89975}" type="sibTrans" cxnId="{8F3FC90E-72DB-4E05-94D7-88FE46CB0D86}">
      <dgm:prSet/>
      <dgm:spPr/>
      <dgm:t>
        <a:bodyPr/>
        <a:lstStyle/>
        <a:p>
          <a:endParaRPr lang="en-US"/>
        </a:p>
      </dgm:t>
    </dgm:pt>
    <dgm:pt modelId="{836037B0-56A2-4ECD-A593-B5CAB87FA98E}">
      <dgm:prSet phldrT="[Text]"/>
      <dgm:spPr/>
      <dgm:t>
        <a:bodyPr/>
        <a:lstStyle/>
        <a:p>
          <a:r>
            <a:rPr lang="en-US" dirty="0" smtClean="0"/>
            <a:t>Final sample size is recalculated</a:t>
          </a:r>
          <a:endParaRPr lang="en-US" dirty="0"/>
        </a:p>
      </dgm:t>
    </dgm:pt>
    <dgm:pt modelId="{A3E9B1B1-6FA1-476F-BCA7-301651D20E53}" type="parTrans" cxnId="{F0884513-24A7-480B-ADB4-8159CA22C01C}">
      <dgm:prSet/>
      <dgm:spPr/>
      <dgm:t>
        <a:bodyPr/>
        <a:lstStyle/>
        <a:p>
          <a:endParaRPr lang="en-US"/>
        </a:p>
      </dgm:t>
    </dgm:pt>
    <dgm:pt modelId="{D1CF07E7-1A55-4E68-AB68-72A948CA0206}" type="sibTrans" cxnId="{F0884513-24A7-480B-ADB4-8159CA22C01C}">
      <dgm:prSet/>
      <dgm:spPr/>
      <dgm:t>
        <a:bodyPr/>
        <a:lstStyle/>
        <a:p>
          <a:endParaRPr lang="en-US"/>
        </a:p>
      </dgm:t>
    </dgm:pt>
    <dgm:pt modelId="{78445D1E-DD5C-4555-8F3D-8C3AE73CB33C}">
      <dgm:prSet phldrT="[Text]"/>
      <dgm:spPr/>
      <dgm:t>
        <a:bodyPr/>
        <a:lstStyle/>
        <a:p>
          <a:r>
            <a:rPr lang="en-US" dirty="0" smtClean="0"/>
            <a:t>Third Interim</a:t>
          </a:r>
          <a:endParaRPr lang="en-US" dirty="0"/>
        </a:p>
      </dgm:t>
    </dgm:pt>
    <dgm:pt modelId="{BA3DBFFB-DB9D-4A6F-8E55-3753F1A52F32}" type="parTrans" cxnId="{29D12271-F66B-4E9C-86FA-3275F26C09A0}">
      <dgm:prSet/>
      <dgm:spPr/>
      <dgm:t>
        <a:bodyPr/>
        <a:lstStyle/>
        <a:p>
          <a:endParaRPr lang="en-US"/>
        </a:p>
      </dgm:t>
    </dgm:pt>
    <dgm:pt modelId="{BC4EE412-45C2-46D5-B867-2FCF07BCED93}" type="sibTrans" cxnId="{29D12271-F66B-4E9C-86FA-3275F26C09A0}">
      <dgm:prSet/>
      <dgm:spPr/>
      <dgm:t>
        <a:bodyPr/>
        <a:lstStyle/>
        <a:p>
          <a:endParaRPr lang="en-US"/>
        </a:p>
      </dgm:t>
    </dgm:pt>
    <dgm:pt modelId="{F5AC25A8-61E6-4071-BCA2-68663B62CE66}">
      <dgm:prSet phldrT="[Text]"/>
      <dgm:spPr/>
      <dgm:t>
        <a:bodyPr/>
        <a:lstStyle/>
        <a:p>
          <a:r>
            <a:rPr lang="en-US" dirty="0" smtClean="0"/>
            <a:t>Final Point</a:t>
          </a:r>
          <a:endParaRPr lang="en-US" dirty="0"/>
        </a:p>
      </dgm:t>
    </dgm:pt>
    <dgm:pt modelId="{F1683AA9-A1F2-48B1-8B0F-6ACE8F723D8C}" type="parTrans" cxnId="{F6E9B761-C70F-4265-92A5-40138BAC44EA}">
      <dgm:prSet/>
      <dgm:spPr/>
      <dgm:t>
        <a:bodyPr/>
        <a:lstStyle/>
        <a:p>
          <a:endParaRPr lang="en-US"/>
        </a:p>
      </dgm:t>
    </dgm:pt>
    <dgm:pt modelId="{320C21A5-BC04-4E08-B0F4-F6A1942E4A6E}" type="sibTrans" cxnId="{F6E9B761-C70F-4265-92A5-40138BAC44EA}">
      <dgm:prSet/>
      <dgm:spPr/>
      <dgm:t>
        <a:bodyPr/>
        <a:lstStyle/>
        <a:p>
          <a:endParaRPr lang="en-US"/>
        </a:p>
      </dgm:t>
    </dgm:pt>
    <mc:AlternateContent xmlns:mc="http://schemas.openxmlformats.org/markup-compatibility/2006" xmlns:a14="http://schemas.microsoft.com/office/drawing/2010/main">
      <mc:Choice Requires="a14">
        <dgm:pt modelId="{76D96E99-E0AB-4161-A121-C4A42EF057F5}">
          <dgm:prSet phldrT="[Text]"/>
          <dgm:spPr/>
          <dgm:t>
            <a:bodyPr/>
            <a:lstStyle/>
            <a:p>
              <a:r>
                <a:rPr lang="en-US" dirty="0" smtClean="0"/>
                <a:t>Sample size is </a:t>
              </a:r>
              <a14:m>
                <m:oMath xmlns:m="http://schemas.openxmlformats.org/officeDocument/2006/math">
                  <m:f>
                    <m:fPr>
                      <m:ctrlPr>
                        <a:rPr lang="en-US" i="1" smtClean="0">
                          <a:latin typeface="Cambria Math"/>
                        </a:rPr>
                      </m:ctrlPr>
                    </m:fPr>
                    <m:num>
                      <m:r>
                        <a:rPr lang="en-US" b="0" i="1" smtClean="0">
                          <a:latin typeface="Cambria Math"/>
                        </a:rPr>
                        <m:t>𝐹𝑖𝑛𝑎𝑙</m:t>
                      </m:r>
                      <m:r>
                        <a:rPr lang="en-US" b="0" i="1" smtClean="0">
                          <a:latin typeface="Cambria Math"/>
                        </a:rPr>
                        <m:t>+18</m:t>
                      </m:r>
                    </m:num>
                    <m:den>
                      <m:r>
                        <a:rPr lang="en-US" b="0" i="1" smtClean="0">
                          <a:latin typeface="Cambria Math"/>
                        </a:rPr>
                        <m:t>2</m:t>
                      </m:r>
                    </m:den>
                  </m:f>
                </m:oMath>
              </a14:m>
              <a:r>
                <a:rPr lang="en-US" dirty="0" smtClean="0"/>
                <a:t>  if recalculated</a:t>
              </a:r>
              <a:endParaRPr lang="en-US" dirty="0"/>
            </a:p>
          </dgm:t>
        </dgm:pt>
      </mc:Choice>
      <mc:Fallback xmlns="">
        <dgm:pt modelId="{76D96E99-E0AB-4161-A121-C4A42EF057F5}">
          <dgm:prSet phldrT="[Text]"/>
          <dgm:spPr/>
          <dgm:t>
            <a:bodyPr/>
            <a:lstStyle/>
            <a:p>
              <a:r>
                <a:rPr lang="en-US" dirty="0" smtClean="0"/>
                <a:t>Sample size is </a:t>
              </a:r>
              <a:r>
                <a:rPr lang="en-US" i="0" smtClean="0">
                  <a:latin typeface="Cambria Math"/>
                </a:rPr>
                <a:t>(</a:t>
              </a:r>
              <a:r>
                <a:rPr lang="en-US" b="0" i="0" smtClean="0">
                  <a:latin typeface="Cambria Math"/>
                </a:rPr>
                <a:t>𝐹𝑖𝑛𝑎𝑙+18)/2</a:t>
              </a:r>
              <a:r>
                <a:rPr lang="en-US" dirty="0" smtClean="0"/>
                <a:t>  if recalculated</a:t>
              </a:r>
              <a:endParaRPr lang="en-US" dirty="0"/>
            </a:p>
          </dgm:t>
        </dgm:pt>
      </mc:Fallback>
    </mc:AlternateContent>
    <dgm:pt modelId="{7E43DF25-DFEC-4AC7-8234-2C1D7E777323}" type="parTrans" cxnId="{FAEEE103-BB75-4B31-9576-0A8FC61DE483}">
      <dgm:prSet/>
      <dgm:spPr/>
      <dgm:t>
        <a:bodyPr/>
        <a:lstStyle/>
        <a:p>
          <a:endParaRPr lang="en-US"/>
        </a:p>
      </dgm:t>
    </dgm:pt>
    <dgm:pt modelId="{3F0F24CB-9E40-40F3-B2B2-12C4E9D58954}" type="sibTrans" cxnId="{FAEEE103-BB75-4B31-9576-0A8FC61DE483}">
      <dgm:prSet/>
      <dgm:spPr/>
      <dgm:t>
        <a:bodyPr/>
        <a:lstStyle/>
        <a:p>
          <a:endParaRPr lang="en-US"/>
        </a:p>
      </dgm:t>
    </dgm:pt>
    <dgm:pt modelId="{7D7217F4-5913-4B9B-86D4-ED50AC096FC8}">
      <dgm:prSet phldrT="[Text]"/>
      <dgm:spPr/>
      <dgm:t>
        <a:bodyPr/>
        <a:lstStyle/>
        <a:p>
          <a:r>
            <a:rPr lang="en-US" dirty="0" smtClean="0"/>
            <a:t>Without sample size recalculation, size is 28</a:t>
          </a:r>
          <a:endParaRPr lang="en-US" dirty="0"/>
        </a:p>
      </dgm:t>
    </dgm:pt>
    <dgm:pt modelId="{CCC40198-958F-4C65-937C-8A99A1DCD329}" type="parTrans" cxnId="{98D3E3D6-24BF-4CC3-BDAB-BC623F2B17E6}">
      <dgm:prSet/>
      <dgm:spPr/>
      <dgm:t>
        <a:bodyPr/>
        <a:lstStyle/>
        <a:p>
          <a:endParaRPr lang="en-US"/>
        </a:p>
      </dgm:t>
    </dgm:pt>
    <dgm:pt modelId="{8E8F50C4-6ED6-4624-B852-C621BAE177F5}" type="sibTrans" cxnId="{98D3E3D6-24BF-4CC3-BDAB-BC623F2B17E6}">
      <dgm:prSet/>
      <dgm:spPr/>
      <dgm:t>
        <a:bodyPr/>
        <a:lstStyle/>
        <a:p>
          <a:endParaRPr lang="en-US"/>
        </a:p>
      </dgm:t>
    </dgm:pt>
    <dgm:pt modelId="{B2407065-B797-4C51-9436-062609442C1C}">
      <dgm:prSet phldrT="[Text]"/>
      <dgm:spPr/>
      <dgm:t>
        <a:bodyPr/>
        <a:lstStyle/>
        <a:p>
          <a:r>
            <a:rPr lang="en-US" dirty="0" smtClean="0"/>
            <a:t>Check for efficacy</a:t>
          </a:r>
          <a:endParaRPr lang="en-US" dirty="0"/>
        </a:p>
      </dgm:t>
    </dgm:pt>
    <dgm:pt modelId="{29B8EF52-71FE-4FB8-9F7C-47B99F50E06F}" type="parTrans" cxnId="{BC5F2212-0464-4E55-A314-7F0F1867DE3E}">
      <dgm:prSet/>
      <dgm:spPr/>
      <dgm:t>
        <a:bodyPr/>
        <a:lstStyle/>
        <a:p>
          <a:endParaRPr lang="en-US"/>
        </a:p>
      </dgm:t>
    </dgm:pt>
    <dgm:pt modelId="{7D20582D-DF5C-4ABB-A166-8276EF480EC8}" type="sibTrans" cxnId="{BC5F2212-0464-4E55-A314-7F0F1867DE3E}">
      <dgm:prSet/>
      <dgm:spPr/>
      <dgm:t>
        <a:bodyPr/>
        <a:lstStyle/>
        <a:p>
          <a:endParaRPr lang="en-US"/>
        </a:p>
      </dgm:t>
    </dgm:pt>
    <mc:AlternateContent xmlns:mc="http://schemas.openxmlformats.org/markup-compatibility/2006" xmlns:a14="http://schemas.microsoft.com/office/drawing/2010/main">
      <mc:Choice Requires="a14">
        <dgm:pt modelId="{042AB54A-1E01-45B0-B055-08F6AEDE7184}">
          <dgm:prSet phldrT="[Text]"/>
          <dgm:spPr/>
          <dgm:t>
            <a:bodyPr/>
            <a:lstStyle/>
            <a:p>
              <a:r>
                <a:rPr lang="en-US" dirty="0" smtClean="0"/>
                <a:t>Sample size is </a:t>
              </a:r>
              <a:r>
                <a:rPr lang="en-US" i="1" dirty="0" smtClean="0"/>
                <a:t>Final</a:t>
              </a:r>
              <a:r>
                <a:rPr lang="en-US" dirty="0" smtClean="0"/>
                <a:t> </a:t>
              </a:r>
              <a14:m>
                <m:oMath xmlns:m="http://schemas.openxmlformats.org/officeDocument/2006/math">
                  <m:r>
                    <a:rPr lang="en-US" i="1" smtClean="0">
                      <a:latin typeface="Cambria Math"/>
                      <a:ea typeface="Cambria Math"/>
                    </a:rPr>
                    <m:t>≤</m:t>
                  </m:r>
                </m:oMath>
              </a14:m>
              <a:r>
                <a:rPr lang="en-US" dirty="0" smtClean="0"/>
                <a:t> 50 if recalculated</a:t>
              </a:r>
              <a:endParaRPr lang="en-US" dirty="0"/>
            </a:p>
          </dgm:t>
        </dgm:pt>
      </mc:Choice>
      <mc:Fallback xmlns="">
        <dgm:pt modelId="{042AB54A-1E01-45B0-B055-08F6AEDE7184}">
          <dgm:prSet phldrT="[Text]"/>
          <dgm:spPr/>
          <dgm:t>
            <a:bodyPr/>
            <a:lstStyle/>
            <a:p>
              <a:r>
                <a:rPr lang="en-US" dirty="0" smtClean="0"/>
                <a:t>Sample size is </a:t>
              </a:r>
              <a:r>
                <a:rPr lang="en-US" i="1" dirty="0" smtClean="0"/>
                <a:t>Final</a:t>
              </a:r>
              <a:r>
                <a:rPr lang="en-US" dirty="0" smtClean="0"/>
                <a:t> </a:t>
              </a:r>
              <a:r>
                <a:rPr lang="en-US" i="0" smtClean="0">
                  <a:latin typeface="Cambria Math"/>
                  <a:ea typeface="Cambria Math"/>
                </a:rPr>
                <a:t>≤</a:t>
              </a:r>
              <a:r>
                <a:rPr lang="en-US" dirty="0" smtClean="0"/>
                <a:t> 50 if recalculated</a:t>
              </a:r>
              <a:endParaRPr lang="en-US" dirty="0"/>
            </a:p>
          </dgm:t>
        </dgm:pt>
      </mc:Fallback>
    </mc:AlternateContent>
    <dgm:pt modelId="{1D73B7B0-1925-4716-8675-02A8983D6786}" type="parTrans" cxnId="{6A4AE7B7-ACE9-4882-8EDB-6AE0FBB03B18}">
      <dgm:prSet/>
      <dgm:spPr/>
      <dgm:t>
        <a:bodyPr/>
        <a:lstStyle/>
        <a:p>
          <a:endParaRPr lang="en-US"/>
        </a:p>
      </dgm:t>
    </dgm:pt>
    <dgm:pt modelId="{022A82C6-0785-48D0-AED2-C9A6AA823086}" type="sibTrans" cxnId="{6A4AE7B7-ACE9-4882-8EDB-6AE0FBB03B18}">
      <dgm:prSet/>
      <dgm:spPr/>
      <dgm:t>
        <a:bodyPr/>
        <a:lstStyle/>
        <a:p>
          <a:endParaRPr lang="en-US"/>
        </a:p>
      </dgm:t>
    </dgm:pt>
    <dgm:pt modelId="{BD9D4A05-E7DB-401B-840E-EF83BE3CEF36}">
      <dgm:prSet phldrT="[Text]"/>
      <dgm:spPr/>
      <dgm:t>
        <a:bodyPr/>
        <a:lstStyle/>
        <a:p>
          <a:r>
            <a:rPr lang="en-US" dirty="0" smtClean="0"/>
            <a:t>Check for efficacy</a:t>
          </a:r>
          <a:endParaRPr lang="en-US" dirty="0"/>
        </a:p>
      </dgm:t>
    </dgm:pt>
    <dgm:pt modelId="{7B001C9A-9E3B-4E37-92C7-07DBD7DE3A7A}" type="parTrans" cxnId="{E6B11BC4-5079-4F91-8A60-3A677C085D34}">
      <dgm:prSet/>
      <dgm:spPr/>
      <dgm:t>
        <a:bodyPr/>
        <a:lstStyle/>
        <a:p>
          <a:endParaRPr lang="en-US"/>
        </a:p>
      </dgm:t>
    </dgm:pt>
    <dgm:pt modelId="{B7D832B4-06C4-41B2-A137-026F3A4AA432}" type="sibTrans" cxnId="{E6B11BC4-5079-4F91-8A60-3A677C085D34}">
      <dgm:prSet/>
      <dgm:spPr/>
      <dgm:t>
        <a:bodyPr/>
        <a:lstStyle/>
        <a:p>
          <a:endParaRPr lang="en-US"/>
        </a:p>
      </dgm:t>
    </dgm:pt>
    <dgm:pt modelId="{033691EA-D0B1-4110-A67A-11B1E8F89CC8}">
      <dgm:prSet phldrT="[Text]"/>
      <dgm:spPr/>
      <dgm:t>
        <a:bodyPr/>
        <a:lstStyle/>
        <a:p>
          <a:r>
            <a:rPr lang="en-US" dirty="0" smtClean="0"/>
            <a:t>Without sample size recalculation, size is 35</a:t>
          </a:r>
          <a:endParaRPr lang="en-US" dirty="0"/>
        </a:p>
      </dgm:t>
    </dgm:pt>
    <dgm:pt modelId="{D6E6DACE-04C5-496A-A5C4-153BE0C53453}" type="parTrans" cxnId="{97FBC776-226C-4AB8-8B97-8EABB043DFF1}">
      <dgm:prSet/>
      <dgm:spPr/>
      <dgm:t>
        <a:bodyPr/>
        <a:lstStyle/>
        <a:p>
          <a:endParaRPr lang="en-US"/>
        </a:p>
      </dgm:t>
    </dgm:pt>
    <dgm:pt modelId="{F038934C-39B9-401A-B062-3A059D70376D}" type="sibTrans" cxnId="{97FBC776-226C-4AB8-8B97-8EABB043DFF1}">
      <dgm:prSet/>
      <dgm:spPr/>
      <dgm:t>
        <a:bodyPr/>
        <a:lstStyle/>
        <a:p>
          <a:endParaRPr lang="en-US"/>
        </a:p>
      </dgm:t>
    </dgm:pt>
    <dgm:pt modelId="{103D811F-187E-407B-BCAC-7222CB789617}" type="pres">
      <dgm:prSet presAssocID="{C3895ED9-BAE4-4F45-A9DA-A62055506621}" presName="linearFlow" presStyleCnt="0">
        <dgm:presLayoutVars>
          <dgm:dir/>
          <dgm:animLvl val="lvl"/>
          <dgm:resizeHandles val="exact"/>
        </dgm:presLayoutVars>
      </dgm:prSet>
      <dgm:spPr/>
      <dgm:t>
        <a:bodyPr/>
        <a:lstStyle/>
        <a:p>
          <a:endParaRPr lang="en-US"/>
        </a:p>
      </dgm:t>
    </dgm:pt>
    <dgm:pt modelId="{A1B4FE79-6B00-4F1F-97F7-39C504A88A54}" type="pres">
      <dgm:prSet presAssocID="{938AB307-ECC5-4550-AEC8-697E530F4668}" presName="composite" presStyleCnt="0"/>
      <dgm:spPr/>
    </dgm:pt>
    <dgm:pt modelId="{EDF6483C-DF8E-421E-B651-D73304157528}" type="pres">
      <dgm:prSet presAssocID="{938AB307-ECC5-4550-AEC8-697E530F4668}" presName="parentText" presStyleLbl="alignNode1" presStyleIdx="0" presStyleCnt="4">
        <dgm:presLayoutVars>
          <dgm:chMax val="1"/>
          <dgm:bulletEnabled val="1"/>
        </dgm:presLayoutVars>
      </dgm:prSet>
      <dgm:spPr/>
      <dgm:t>
        <a:bodyPr/>
        <a:lstStyle/>
        <a:p>
          <a:endParaRPr lang="en-US"/>
        </a:p>
      </dgm:t>
    </dgm:pt>
    <dgm:pt modelId="{73A9973B-689D-4BA7-8374-F3D02236C1EB}" type="pres">
      <dgm:prSet presAssocID="{938AB307-ECC5-4550-AEC8-697E530F4668}" presName="descendantText" presStyleLbl="alignAcc1" presStyleIdx="0" presStyleCnt="4">
        <dgm:presLayoutVars>
          <dgm:bulletEnabled val="1"/>
        </dgm:presLayoutVars>
      </dgm:prSet>
      <dgm:spPr/>
      <dgm:t>
        <a:bodyPr/>
        <a:lstStyle/>
        <a:p>
          <a:endParaRPr lang="en-US"/>
        </a:p>
      </dgm:t>
    </dgm:pt>
    <dgm:pt modelId="{4D56F8B1-1744-4B47-825C-122295997835}" type="pres">
      <dgm:prSet presAssocID="{1C1F40E1-39DE-4C02-ABFF-87B73413F10C}" presName="sp" presStyleCnt="0"/>
      <dgm:spPr/>
    </dgm:pt>
    <dgm:pt modelId="{CAC5993E-D36D-4E60-883D-1030C6E15531}" type="pres">
      <dgm:prSet presAssocID="{53367640-25E7-4EB9-B298-8FD04245E741}" presName="composite" presStyleCnt="0"/>
      <dgm:spPr/>
    </dgm:pt>
    <dgm:pt modelId="{631CB7FE-79DB-41EB-A87A-A62F9B3F5A76}" type="pres">
      <dgm:prSet presAssocID="{53367640-25E7-4EB9-B298-8FD04245E741}" presName="parentText" presStyleLbl="alignNode1" presStyleIdx="1" presStyleCnt="4">
        <dgm:presLayoutVars>
          <dgm:chMax val="1"/>
          <dgm:bulletEnabled val="1"/>
        </dgm:presLayoutVars>
      </dgm:prSet>
      <dgm:spPr/>
      <dgm:t>
        <a:bodyPr/>
        <a:lstStyle/>
        <a:p>
          <a:endParaRPr lang="en-US"/>
        </a:p>
      </dgm:t>
    </dgm:pt>
    <dgm:pt modelId="{EC770DAD-B4D1-4183-A5B4-473314DB1EA5}" type="pres">
      <dgm:prSet presAssocID="{53367640-25E7-4EB9-B298-8FD04245E741}" presName="descendantText" presStyleLbl="alignAcc1" presStyleIdx="1" presStyleCnt="4">
        <dgm:presLayoutVars>
          <dgm:bulletEnabled val="1"/>
        </dgm:presLayoutVars>
      </dgm:prSet>
      <dgm:spPr/>
      <dgm:t>
        <a:bodyPr/>
        <a:lstStyle/>
        <a:p>
          <a:endParaRPr lang="en-US"/>
        </a:p>
      </dgm:t>
    </dgm:pt>
    <dgm:pt modelId="{92BE5BAE-F88B-4B06-BD88-9C096C02C559}" type="pres">
      <dgm:prSet presAssocID="{1EDF4023-EA93-40F3-A3BE-DCCDDE45A535}" presName="sp" presStyleCnt="0"/>
      <dgm:spPr/>
    </dgm:pt>
    <dgm:pt modelId="{8FFEFC5B-4350-471E-A26E-68AA7FBF101B}" type="pres">
      <dgm:prSet presAssocID="{78445D1E-DD5C-4555-8F3D-8C3AE73CB33C}" presName="composite" presStyleCnt="0"/>
      <dgm:spPr/>
    </dgm:pt>
    <dgm:pt modelId="{965AA882-3325-4EB4-8CA0-C13052DB9F13}" type="pres">
      <dgm:prSet presAssocID="{78445D1E-DD5C-4555-8F3D-8C3AE73CB33C}" presName="parentText" presStyleLbl="alignNode1" presStyleIdx="2" presStyleCnt="4">
        <dgm:presLayoutVars>
          <dgm:chMax val="1"/>
          <dgm:bulletEnabled val="1"/>
        </dgm:presLayoutVars>
      </dgm:prSet>
      <dgm:spPr/>
      <dgm:t>
        <a:bodyPr/>
        <a:lstStyle/>
        <a:p>
          <a:endParaRPr lang="en-US"/>
        </a:p>
      </dgm:t>
    </dgm:pt>
    <dgm:pt modelId="{3DC5E1E0-8107-43F1-875D-0D57BA3CBA47}" type="pres">
      <dgm:prSet presAssocID="{78445D1E-DD5C-4555-8F3D-8C3AE73CB33C}" presName="descendantText" presStyleLbl="alignAcc1" presStyleIdx="2" presStyleCnt="4">
        <dgm:presLayoutVars>
          <dgm:bulletEnabled val="1"/>
        </dgm:presLayoutVars>
      </dgm:prSet>
      <dgm:spPr/>
      <dgm:t>
        <a:bodyPr/>
        <a:lstStyle/>
        <a:p>
          <a:endParaRPr lang="en-US"/>
        </a:p>
      </dgm:t>
    </dgm:pt>
    <dgm:pt modelId="{A86D8463-ED5B-4993-B600-E8B09000D4D0}" type="pres">
      <dgm:prSet presAssocID="{BC4EE412-45C2-46D5-B867-2FCF07BCED93}" presName="sp" presStyleCnt="0"/>
      <dgm:spPr/>
    </dgm:pt>
    <dgm:pt modelId="{DA286F8A-D144-480C-96A8-772530733800}" type="pres">
      <dgm:prSet presAssocID="{F5AC25A8-61E6-4071-BCA2-68663B62CE66}" presName="composite" presStyleCnt="0"/>
      <dgm:spPr/>
    </dgm:pt>
    <dgm:pt modelId="{7127AEC3-5B55-4EC2-9794-45CF2D4BE9C4}" type="pres">
      <dgm:prSet presAssocID="{F5AC25A8-61E6-4071-BCA2-68663B62CE66}" presName="parentText" presStyleLbl="alignNode1" presStyleIdx="3" presStyleCnt="4">
        <dgm:presLayoutVars>
          <dgm:chMax val="1"/>
          <dgm:bulletEnabled val="1"/>
        </dgm:presLayoutVars>
      </dgm:prSet>
      <dgm:spPr/>
      <dgm:t>
        <a:bodyPr/>
        <a:lstStyle/>
        <a:p>
          <a:endParaRPr lang="en-US"/>
        </a:p>
      </dgm:t>
    </dgm:pt>
    <dgm:pt modelId="{FF1321A8-C2DB-4128-9895-EA6DF031E892}" type="pres">
      <dgm:prSet presAssocID="{F5AC25A8-61E6-4071-BCA2-68663B62CE66}" presName="descendantText" presStyleLbl="alignAcc1" presStyleIdx="3" presStyleCnt="4">
        <dgm:presLayoutVars>
          <dgm:bulletEnabled val="1"/>
        </dgm:presLayoutVars>
      </dgm:prSet>
      <dgm:spPr/>
      <dgm:t>
        <a:bodyPr/>
        <a:lstStyle/>
        <a:p>
          <a:endParaRPr lang="en-US"/>
        </a:p>
      </dgm:t>
    </dgm:pt>
  </dgm:ptLst>
  <dgm:cxnLst>
    <dgm:cxn modelId="{B0B92771-5936-4603-B9A5-DD6C30E997C1}" type="presOf" srcId="{76D96E99-E0AB-4161-A121-C4A42EF057F5}" destId="{3DC5E1E0-8107-43F1-875D-0D57BA3CBA47}" srcOrd="0" destOrd="0" presId="urn:microsoft.com/office/officeart/2005/8/layout/chevron2"/>
    <dgm:cxn modelId="{E35CFD9E-42FD-47DF-AE36-39C7B6A453F4}" type="presOf" srcId="{938AB307-ECC5-4550-AEC8-697E530F4668}" destId="{EDF6483C-DF8E-421E-B651-D73304157528}" srcOrd="0" destOrd="0" presId="urn:microsoft.com/office/officeart/2005/8/layout/chevron2"/>
    <dgm:cxn modelId="{E6B11BC4-5079-4F91-8A60-3A677C085D34}" srcId="{F5AC25A8-61E6-4071-BCA2-68663B62CE66}" destId="{BD9D4A05-E7DB-401B-840E-EF83BE3CEF36}" srcOrd="2" destOrd="0" parTransId="{7B001C9A-9E3B-4E37-92C7-07DBD7DE3A7A}" sibTransId="{B7D832B4-06C4-41B2-A137-026F3A4AA432}"/>
    <dgm:cxn modelId="{CAD953B3-EF93-41FD-BC23-878314DE24E2}" type="presOf" srcId="{53367640-25E7-4EB9-B298-8FD04245E741}" destId="{631CB7FE-79DB-41EB-A87A-A62F9B3F5A76}" srcOrd="0" destOrd="0" presId="urn:microsoft.com/office/officeart/2005/8/layout/chevron2"/>
    <dgm:cxn modelId="{45C59964-D38A-48F7-B524-6D32C4913728}" type="presOf" srcId="{3C1CE9CE-DE3D-4B11-AF46-21548B6E480E}" destId="{73A9973B-689D-4BA7-8374-F3D02236C1EB}" srcOrd="0" destOrd="1" presId="urn:microsoft.com/office/officeart/2005/8/layout/chevron2"/>
    <dgm:cxn modelId="{8F3FC90E-72DB-4E05-94D7-88FE46CB0D86}" srcId="{53367640-25E7-4EB9-B298-8FD04245E741}" destId="{99EF9AF5-3D25-4A55-B344-F63231CB5ADA}" srcOrd="2" destOrd="0" parTransId="{C780B724-E13A-455E-83F9-D070B6CCDB28}" sibTransId="{9756BFF2-5EB2-4F23-818F-F2DE24E89975}"/>
    <dgm:cxn modelId="{B6AD066E-A728-4EBB-B9A5-F019FC209EFC}" type="presOf" srcId="{B5FD4401-6B4E-484E-AB8A-2339B38B4D1D}" destId="{EC770DAD-B4D1-4183-A5B4-473314DB1EA5}" srcOrd="0" destOrd="1" presId="urn:microsoft.com/office/officeart/2005/8/layout/chevron2"/>
    <dgm:cxn modelId="{C1E40A54-20AB-4C04-9DC3-ACA046555B92}" srcId="{53367640-25E7-4EB9-B298-8FD04245E741}" destId="{91D0AA61-BB02-4942-BE4F-8CE89E57571F}" srcOrd="0" destOrd="0" parTransId="{BD9AB9CD-AB2B-4C26-9079-F2FCA46AF0F6}" sibTransId="{CDC58759-9EE5-4EFD-B886-E3AC42A318C2}"/>
    <dgm:cxn modelId="{AB8D6409-AF3F-4F42-8295-8156A7980DC7}" type="presOf" srcId="{99EF9AF5-3D25-4A55-B344-F63231CB5ADA}" destId="{EC770DAD-B4D1-4183-A5B4-473314DB1EA5}" srcOrd="0" destOrd="2" presId="urn:microsoft.com/office/officeart/2005/8/layout/chevron2"/>
    <dgm:cxn modelId="{BC5F2212-0464-4E55-A314-7F0F1867DE3E}" srcId="{78445D1E-DD5C-4555-8F3D-8C3AE73CB33C}" destId="{B2407065-B797-4C51-9436-062609442C1C}" srcOrd="2" destOrd="0" parTransId="{29B8EF52-71FE-4FB8-9F7C-47B99F50E06F}" sibTransId="{7D20582D-DF5C-4ABB-A166-8276EF480EC8}"/>
    <dgm:cxn modelId="{A3579674-0A64-4FD2-A6C5-022E22081657}" type="presOf" srcId="{43356476-73F8-4679-9E61-F1E6D258584C}" destId="{73A9973B-689D-4BA7-8374-F3D02236C1EB}" srcOrd="0" destOrd="0" presId="urn:microsoft.com/office/officeart/2005/8/layout/chevron2"/>
    <dgm:cxn modelId="{6A4AE7B7-ACE9-4882-8EDB-6AE0FBB03B18}" srcId="{F5AC25A8-61E6-4071-BCA2-68663B62CE66}" destId="{042AB54A-1E01-45B0-B055-08F6AEDE7184}" srcOrd="0" destOrd="0" parTransId="{1D73B7B0-1925-4716-8675-02A8983D6786}" sibTransId="{022A82C6-0785-48D0-AED2-C9A6AA823086}"/>
    <dgm:cxn modelId="{AB61FBE7-672D-4006-9784-54B57C005F1C}" type="presOf" srcId="{033691EA-D0B1-4110-A67A-11B1E8F89CC8}" destId="{FF1321A8-C2DB-4128-9895-EA6DF031E892}" srcOrd="0" destOrd="1" presId="urn:microsoft.com/office/officeart/2005/8/layout/chevron2"/>
    <dgm:cxn modelId="{F6E9B761-C70F-4265-92A5-40138BAC44EA}" srcId="{C3895ED9-BAE4-4F45-A9DA-A62055506621}" destId="{F5AC25A8-61E6-4071-BCA2-68663B62CE66}" srcOrd="3" destOrd="0" parTransId="{F1683AA9-A1F2-48B1-8B0F-6ACE8F723D8C}" sibTransId="{320C21A5-BC04-4E08-B0F4-F6A1942E4A6E}"/>
    <dgm:cxn modelId="{29D12271-F66B-4E9C-86FA-3275F26C09A0}" srcId="{C3895ED9-BAE4-4F45-A9DA-A62055506621}" destId="{78445D1E-DD5C-4555-8F3D-8C3AE73CB33C}" srcOrd="2" destOrd="0" parTransId="{BA3DBFFB-DB9D-4A6F-8E55-3753F1A52F32}" sibTransId="{BC4EE412-45C2-46D5-B867-2FCF07BCED93}"/>
    <dgm:cxn modelId="{FAEEE103-BB75-4B31-9576-0A8FC61DE483}" srcId="{78445D1E-DD5C-4555-8F3D-8C3AE73CB33C}" destId="{76D96E99-E0AB-4161-A121-C4A42EF057F5}" srcOrd="0" destOrd="0" parTransId="{7E43DF25-DFEC-4AC7-8234-2C1D7E777323}" sibTransId="{3F0F24CB-9E40-40F3-B2B2-12C4E9D58954}"/>
    <dgm:cxn modelId="{11BFAD55-4EFE-4A92-9DB5-D78F41FC2413}" type="presOf" srcId="{042AB54A-1E01-45B0-B055-08F6AEDE7184}" destId="{FF1321A8-C2DB-4128-9895-EA6DF031E892}" srcOrd="0" destOrd="0" presId="urn:microsoft.com/office/officeart/2005/8/layout/chevron2"/>
    <dgm:cxn modelId="{8C58296B-185E-44EA-B539-45FD28FD8D8B}" srcId="{938AB307-ECC5-4550-AEC8-697E530F4668}" destId="{3C1CE9CE-DE3D-4B11-AF46-21548B6E480E}" srcOrd="1" destOrd="0" parTransId="{B3C00E76-3529-42DA-884E-818916122D6C}" sibTransId="{226E9D3E-F88B-4353-B49D-0E2A6F539DAA}"/>
    <dgm:cxn modelId="{9A8C604E-DEB2-4867-A0A3-FBC52D0C9287}" type="presOf" srcId="{836037B0-56A2-4ECD-A593-B5CAB87FA98E}" destId="{EC770DAD-B4D1-4183-A5B4-473314DB1EA5}" srcOrd="0" destOrd="3" presId="urn:microsoft.com/office/officeart/2005/8/layout/chevron2"/>
    <dgm:cxn modelId="{98D3E3D6-24BF-4CC3-BDAB-BC623F2B17E6}" srcId="{78445D1E-DD5C-4555-8F3D-8C3AE73CB33C}" destId="{7D7217F4-5913-4B9B-86D4-ED50AC096FC8}" srcOrd="1" destOrd="0" parTransId="{CCC40198-958F-4C65-937C-8A99A1DCD329}" sibTransId="{8E8F50C4-6ED6-4624-B852-C621BAE177F5}"/>
    <dgm:cxn modelId="{97FBC776-226C-4AB8-8B97-8EABB043DFF1}" srcId="{F5AC25A8-61E6-4071-BCA2-68663B62CE66}" destId="{033691EA-D0B1-4110-A67A-11B1E8F89CC8}" srcOrd="1" destOrd="0" parTransId="{D6E6DACE-04C5-496A-A5C4-153BE0C53453}" sibTransId="{F038934C-39B9-401A-B062-3A059D70376D}"/>
    <dgm:cxn modelId="{011668FF-15FC-4531-B8BA-241244E50DE7}" type="presOf" srcId="{C3895ED9-BAE4-4F45-A9DA-A62055506621}" destId="{103D811F-187E-407B-BCAC-7222CB789617}" srcOrd="0" destOrd="0" presId="urn:microsoft.com/office/officeart/2005/8/layout/chevron2"/>
    <dgm:cxn modelId="{D1B1C523-6FEF-4459-851F-FDE9B9B0FE1A}" type="presOf" srcId="{78445D1E-DD5C-4555-8F3D-8C3AE73CB33C}" destId="{965AA882-3325-4EB4-8CA0-C13052DB9F13}" srcOrd="0" destOrd="0" presId="urn:microsoft.com/office/officeart/2005/8/layout/chevron2"/>
    <dgm:cxn modelId="{CD859746-279C-4B05-BB70-D324127D93B6}" type="presOf" srcId="{BD9D4A05-E7DB-401B-840E-EF83BE3CEF36}" destId="{FF1321A8-C2DB-4128-9895-EA6DF031E892}" srcOrd="0" destOrd="2" presId="urn:microsoft.com/office/officeart/2005/8/layout/chevron2"/>
    <dgm:cxn modelId="{C75A743A-01CB-4D35-8119-DC4604C3D4E7}" type="presOf" srcId="{B2407065-B797-4C51-9436-062609442C1C}" destId="{3DC5E1E0-8107-43F1-875D-0D57BA3CBA47}" srcOrd="0" destOrd="2" presId="urn:microsoft.com/office/officeart/2005/8/layout/chevron2"/>
    <dgm:cxn modelId="{A6C57E7A-65E7-4857-BC04-CDF3A4028DEE}" srcId="{53367640-25E7-4EB9-B298-8FD04245E741}" destId="{B5FD4401-6B4E-484E-AB8A-2339B38B4D1D}" srcOrd="1" destOrd="0" parTransId="{D26E727B-A57F-40BE-B80D-51202FB215BF}" sibTransId="{5116C809-673F-4F88-A22A-A62FD1AB6C70}"/>
    <dgm:cxn modelId="{0D957866-3C50-4C5C-A11A-DF040D04B681}" type="presOf" srcId="{F5AC25A8-61E6-4071-BCA2-68663B62CE66}" destId="{7127AEC3-5B55-4EC2-9794-45CF2D4BE9C4}" srcOrd="0" destOrd="0" presId="urn:microsoft.com/office/officeart/2005/8/layout/chevron2"/>
    <dgm:cxn modelId="{00B5B3CE-9999-46D0-BA18-2F5BD201CFE0}" srcId="{C3895ED9-BAE4-4F45-A9DA-A62055506621}" destId="{53367640-25E7-4EB9-B298-8FD04245E741}" srcOrd="1" destOrd="0" parTransId="{2BBEAE6D-3852-425D-91C7-24498A290807}" sibTransId="{1EDF4023-EA93-40F3-A3BE-DCCDDE45A535}"/>
    <dgm:cxn modelId="{F0884513-24A7-480B-ADB4-8159CA22C01C}" srcId="{53367640-25E7-4EB9-B298-8FD04245E741}" destId="{836037B0-56A2-4ECD-A593-B5CAB87FA98E}" srcOrd="3" destOrd="0" parTransId="{A3E9B1B1-6FA1-476F-BCA7-301651D20E53}" sibTransId="{D1CF07E7-1A55-4E68-AB68-72A948CA0206}"/>
    <dgm:cxn modelId="{89409ACE-8281-4F5E-8F15-EACDB239FECD}" srcId="{C3895ED9-BAE4-4F45-A9DA-A62055506621}" destId="{938AB307-ECC5-4550-AEC8-697E530F4668}" srcOrd="0" destOrd="0" parTransId="{8E132A44-A931-4CAD-B323-082DC7969E8A}" sibTransId="{1C1F40E1-39DE-4C02-ABFF-87B73413F10C}"/>
    <dgm:cxn modelId="{A0736B4B-B6FF-4266-BB4A-15B3A055ECEF}" type="presOf" srcId="{7D7217F4-5913-4B9B-86D4-ED50AC096FC8}" destId="{3DC5E1E0-8107-43F1-875D-0D57BA3CBA47}" srcOrd="0" destOrd="1" presId="urn:microsoft.com/office/officeart/2005/8/layout/chevron2"/>
    <dgm:cxn modelId="{9B8A3C16-4BC5-4513-93A4-17F5F69CF269}" type="presOf" srcId="{91D0AA61-BB02-4942-BE4F-8CE89E57571F}" destId="{EC770DAD-B4D1-4183-A5B4-473314DB1EA5}" srcOrd="0" destOrd="0" presId="urn:microsoft.com/office/officeart/2005/8/layout/chevron2"/>
    <dgm:cxn modelId="{A46AA05C-F99F-4E95-A658-239D7F2242EB}" srcId="{938AB307-ECC5-4550-AEC8-697E530F4668}" destId="{43356476-73F8-4679-9E61-F1E6D258584C}" srcOrd="0" destOrd="0" parTransId="{13A48477-504B-49E5-909D-39335E0EB9A0}" sibTransId="{22DEBC59-B9D8-4D4D-BCC4-58F9D1034F03}"/>
    <dgm:cxn modelId="{98F5B70C-22EA-4897-9CCF-19779164A831}" type="presParOf" srcId="{103D811F-187E-407B-BCAC-7222CB789617}" destId="{A1B4FE79-6B00-4F1F-97F7-39C504A88A54}" srcOrd="0" destOrd="0" presId="urn:microsoft.com/office/officeart/2005/8/layout/chevron2"/>
    <dgm:cxn modelId="{8DB58640-4FD6-4D93-AF97-229BF4AF8D8D}" type="presParOf" srcId="{A1B4FE79-6B00-4F1F-97F7-39C504A88A54}" destId="{EDF6483C-DF8E-421E-B651-D73304157528}" srcOrd="0" destOrd="0" presId="urn:microsoft.com/office/officeart/2005/8/layout/chevron2"/>
    <dgm:cxn modelId="{9386A789-0DAF-4523-AFFE-6AB86C337395}" type="presParOf" srcId="{A1B4FE79-6B00-4F1F-97F7-39C504A88A54}" destId="{73A9973B-689D-4BA7-8374-F3D02236C1EB}" srcOrd="1" destOrd="0" presId="urn:microsoft.com/office/officeart/2005/8/layout/chevron2"/>
    <dgm:cxn modelId="{A8581131-B22F-4308-9016-B15D0119F3B3}" type="presParOf" srcId="{103D811F-187E-407B-BCAC-7222CB789617}" destId="{4D56F8B1-1744-4B47-825C-122295997835}" srcOrd="1" destOrd="0" presId="urn:microsoft.com/office/officeart/2005/8/layout/chevron2"/>
    <dgm:cxn modelId="{4B570DAB-7F11-46D8-9E2B-73694D5DFABD}" type="presParOf" srcId="{103D811F-187E-407B-BCAC-7222CB789617}" destId="{CAC5993E-D36D-4E60-883D-1030C6E15531}" srcOrd="2" destOrd="0" presId="urn:microsoft.com/office/officeart/2005/8/layout/chevron2"/>
    <dgm:cxn modelId="{0DB5110A-9F86-48A7-A93E-CB7D5EB8A39D}" type="presParOf" srcId="{CAC5993E-D36D-4E60-883D-1030C6E15531}" destId="{631CB7FE-79DB-41EB-A87A-A62F9B3F5A76}" srcOrd="0" destOrd="0" presId="urn:microsoft.com/office/officeart/2005/8/layout/chevron2"/>
    <dgm:cxn modelId="{239E3AE5-E0B6-4998-B0EB-A53E8B3CC0D9}" type="presParOf" srcId="{CAC5993E-D36D-4E60-883D-1030C6E15531}" destId="{EC770DAD-B4D1-4183-A5B4-473314DB1EA5}" srcOrd="1" destOrd="0" presId="urn:microsoft.com/office/officeart/2005/8/layout/chevron2"/>
    <dgm:cxn modelId="{9914E8E1-D9E3-44A2-B2B9-18F6A3035915}" type="presParOf" srcId="{103D811F-187E-407B-BCAC-7222CB789617}" destId="{92BE5BAE-F88B-4B06-BD88-9C096C02C559}" srcOrd="3" destOrd="0" presId="urn:microsoft.com/office/officeart/2005/8/layout/chevron2"/>
    <dgm:cxn modelId="{C8ADADA4-6F60-4917-9F81-12B70BD6CB73}" type="presParOf" srcId="{103D811F-187E-407B-BCAC-7222CB789617}" destId="{8FFEFC5B-4350-471E-A26E-68AA7FBF101B}" srcOrd="4" destOrd="0" presId="urn:microsoft.com/office/officeart/2005/8/layout/chevron2"/>
    <dgm:cxn modelId="{FF95374B-0DC5-491F-97EC-B514684B33B5}" type="presParOf" srcId="{8FFEFC5B-4350-471E-A26E-68AA7FBF101B}" destId="{965AA882-3325-4EB4-8CA0-C13052DB9F13}" srcOrd="0" destOrd="0" presId="urn:microsoft.com/office/officeart/2005/8/layout/chevron2"/>
    <dgm:cxn modelId="{D6D06B0D-0538-424F-B333-9D3C0B84F2CD}" type="presParOf" srcId="{8FFEFC5B-4350-471E-A26E-68AA7FBF101B}" destId="{3DC5E1E0-8107-43F1-875D-0D57BA3CBA47}" srcOrd="1" destOrd="0" presId="urn:microsoft.com/office/officeart/2005/8/layout/chevron2"/>
    <dgm:cxn modelId="{097ECC7B-3FCB-4740-957D-4D20B137E703}" type="presParOf" srcId="{103D811F-187E-407B-BCAC-7222CB789617}" destId="{A86D8463-ED5B-4993-B600-E8B09000D4D0}" srcOrd="5" destOrd="0" presId="urn:microsoft.com/office/officeart/2005/8/layout/chevron2"/>
    <dgm:cxn modelId="{F16A229C-75CB-448C-ACA5-3897532C9064}" type="presParOf" srcId="{103D811F-187E-407B-BCAC-7222CB789617}" destId="{DA286F8A-D144-480C-96A8-772530733800}" srcOrd="6" destOrd="0" presId="urn:microsoft.com/office/officeart/2005/8/layout/chevron2"/>
    <dgm:cxn modelId="{57B1379A-7000-464A-B3DD-C9D37AABD283}" type="presParOf" srcId="{DA286F8A-D144-480C-96A8-772530733800}" destId="{7127AEC3-5B55-4EC2-9794-45CF2D4BE9C4}" srcOrd="0" destOrd="0" presId="urn:microsoft.com/office/officeart/2005/8/layout/chevron2"/>
    <dgm:cxn modelId="{35308A60-BABD-4BF9-A091-91B336B69562}" type="presParOf" srcId="{DA286F8A-D144-480C-96A8-772530733800}" destId="{FF1321A8-C2DB-4128-9895-EA6DF031E89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895ED9-BAE4-4F45-A9DA-A620555066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38AB307-ECC5-4550-AEC8-697E530F4668}">
      <dgm:prSet phldrT="[Text]"/>
      <dgm:spPr/>
      <dgm:t>
        <a:bodyPr/>
        <a:lstStyle/>
        <a:p>
          <a:r>
            <a:rPr lang="en-US" dirty="0" smtClean="0"/>
            <a:t>First Interim	</a:t>
          </a:r>
          <a:endParaRPr lang="en-US" dirty="0"/>
        </a:p>
      </dgm:t>
    </dgm:pt>
    <dgm:pt modelId="{8E132A44-A931-4CAD-B323-082DC7969E8A}" type="parTrans" cxnId="{89409ACE-8281-4F5E-8F15-EACDB239FECD}">
      <dgm:prSet/>
      <dgm:spPr/>
      <dgm:t>
        <a:bodyPr/>
        <a:lstStyle/>
        <a:p>
          <a:endParaRPr lang="en-US"/>
        </a:p>
      </dgm:t>
    </dgm:pt>
    <dgm:pt modelId="{1C1F40E1-39DE-4C02-ABFF-87B73413F10C}" type="sibTrans" cxnId="{89409ACE-8281-4F5E-8F15-EACDB239FECD}">
      <dgm:prSet/>
      <dgm:spPr/>
      <dgm:t>
        <a:bodyPr/>
        <a:lstStyle/>
        <a:p>
          <a:endParaRPr lang="en-US"/>
        </a:p>
      </dgm:t>
    </dgm:pt>
    <dgm:pt modelId="{43356476-73F8-4679-9E61-F1E6D258584C}">
      <dgm:prSet phldrT="[Text]"/>
      <dgm:spPr/>
      <dgm:t>
        <a:bodyPr/>
        <a:lstStyle/>
        <a:p>
          <a:r>
            <a:rPr lang="en-US" dirty="0" smtClean="0"/>
            <a:t>Sample Size is 9</a:t>
          </a:r>
          <a:endParaRPr lang="en-US" dirty="0"/>
        </a:p>
      </dgm:t>
    </dgm:pt>
    <dgm:pt modelId="{13A48477-504B-49E5-909D-39335E0EB9A0}" type="parTrans" cxnId="{A46AA05C-F99F-4E95-A658-239D7F2242EB}">
      <dgm:prSet/>
      <dgm:spPr/>
      <dgm:t>
        <a:bodyPr/>
        <a:lstStyle/>
        <a:p>
          <a:endParaRPr lang="en-US"/>
        </a:p>
      </dgm:t>
    </dgm:pt>
    <dgm:pt modelId="{22DEBC59-B9D8-4D4D-BCC4-58F9D1034F03}" type="sibTrans" cxnId="{A46AA05C-F99F-4E95-A658-239D7F2242EB}">
      <dgm:prSet/>
      <dgm:spPr/>
      <dgm:t>
        <a:bodyPr/>
        <a:lstStyle/>
        <a:p>
          <a:endParaRPr lang="en-US"/>
        </a:p>
      </dgm:t>
    </dgm:pt>
    <dgm:pt modelId="{3C1CE9CE-DE3D-4B11-AF46-21548B6E480E}">
      <dgm:prSet phldrT="[Text]"/>
      <dgm:spPr/>
      <dgm:t>
        <a:bodyPr/>
        <a:lstStyle/>
        <a:p>
          <a:r>
            <a:rPr lang="en-US" dirty="0" smtClean="0"/>
            <a:t>Check for efficacy</a:t>
          </a:r>
          <a:endParaRPr lang="en-US" dirty="0"/>
        </a:p>
      </dgm:t>
    </dgm:pt>
    <dgm:pt modelId="{B3C00E76-3529-42DA-884E-818916122D6C}" type="parTrans" cxnId="{8C58296B-185E-44EA-B539-45FD28FD8D8B}">
      <dgm:prSet/>
      <dgm:spPr/>
      <dgm:t>
        <a:bodyPr/>
        <a:lstStyle/>
        <a:p>
          <a:endParaRPr lang="en-US"/>
        </a:p>
      </dgm:t>
    </dgm:pt>
    <dgm:pt modelId="{226E9D3E-F88B-4353-B49D-0E2A6F539DAA}" type="sibTrans" cxnId="{8C58296B-185E-44EA-B539-45FD28FD8D8B}">
      <dgm:prSet/>
      <dgm:spPr/>
      <dgm:t>
        <a:bodyPr/>
        <a:lstStyle/>
        <a:p>
          <a:endParaRPr lang="en-US"/>
        </a:p>
      </dgm:t>
    </dgm:pt>
    <dgm:pt modelId="{53367640-25E7-4EB9-B298-8FD04245E741}">
      <dgm:prSet phldrT="[Text]"/>
      <dgm:spPr/>
      <dgm:t>
        <a:bodyPr/>
        <a:lstStyle/>
        <a:p>
          <a:r>
            <a:rPr lang="en-US" dirty="0" smtClean="0"/>
            <a:t>Second Interim</a:t>
          </a:r>
          <a:endParaRPr lang="en-US" dirty="0"/>
        </a:p>
      </dgm:t>
    </dgm:pt>
    <dgm:pt modelId="{2BBEAE6D-3852-425D-91C7-24498A290807}" type="parTrans" cxnId="{00B5B3CE-9999-46D0-BA18-2F5BD201CFE0}">
      <dgm:prSet/>
      <dgm:spPr/>
      <dgm:t>
        <a:bodyPr/>
        <a:lstStyle/>
        <a:p>
          <a:endParaRPr lang="en-US"/>
        </a:p>
      </dgm:t>
    </dgm:pt>
    <dgm:pt modelId="{1EDF4023-EA93-40F3-A3BE-DCCDDE45A535}" type="sibTrans" cxnId="{00B5B3CE-9999-46D0-BA18-2F5BD201CFE0}">
      <dgm:prSet/>
      <dgm:spPr/>
      <dgm:t>
        <a:bodyPr/>
        <a:lstStyle/>
        <a:p>
          <a:endParaRPr lang="en-US"/>
        </a:p>
      </dgm:t>
    </dgm:pt>
    <dgm:pt modelId="{91D0AA61-BB02-4942-BE4F-8CE89E57571F}">
      <dgm:prSet phldrT="[Text]"/>
      <dgm:spPr/>
      <dgm:t>
        <a:bodyPr/>
        <a:lstStyle/>
        <a:p>
          <a:r>
            <a:rPr lang="en-US" dirty="0" smtClean="0"/>
            <a:t>Sample Size is 18</a:t>
          </a:r>
          <a:endParaRPr lang="en-US" dirty="0"/>
        </a:p>
      </dgm:t>
    </dgm:pt>
    <dgm:pt modelId="{BD9AB9CD-AB2B-4C26-9079-F2FCA46AF0F6}" type="parTrans" cxnId="{C1E40A54-20AB-4C04-9DC3-ACA046555B92}">
      <dgm:prSet/>
      <dgm:spPr/>
      <dgm:t>
        <a:bodyPr/>
        <a:lstStyle/>
        <a:p>
          <a:endParaRPr lang="en-US"/>
        </a:p>
      </dgm:t>
    </dgm:pt>
    <dgm:pt modelId="{CDC58759-9EE5-4EFD-B886-E3AC42A318C2}" type="sibTrans" cxnId="{C1E40A54-20AB-4C04-9DC3-ACA046555B92}">
      <dgm:prSet/>
      <dgm:spPr/>
      <dgm:t>
        <a:bodyPr/>
        <a:lstStyle/>
        <a:p>
          <a:endParaRPr lang="en-US"/>
        </a:p>
      </dgm:t>
    </dgm:pt>
    <dgm:pt modelId="{B5FD4401-6B4E-484E-AB8A-2339B38B4D1D}">
      <dgm:prSet phldrT="[Text]"/>
      <dgm:spPr/>
      <dgm:t>
        <a:bodyPr/>
        <a:lstStyle/>
        <a:p>
          <a:r>
            <a:rPr lang="en-US" dirty="0" smtClean="0"/>
            <a:t>Check for efficacy</a:t>
          </a:r>
          <a:endParaRPr lang="en-US" dirty="0"/>
        </a:p>
      </dgm:t>
    </dgm:pt>
    <dgm:pt modelId="{D26E727B-A57F-40BE-B80D-51202FB215BF}" type="parTrans" cxnId="{A6C57E7A-65E7-4857-BC04-CDF3A4028DEE}">
      <dgm:prSet/>
      <dgm:spPr/>
      <dgm:t>
        <a:bodyPr/>
        <a:lstStyle/>
        <a:p>
          <a:endParaRPr lang="en-US"/>
        </a:p>
      </dgm:t>
    </dgm:pt>
    <dgm:pt modelId="{5116C809-673F-4F88-A22A-A62FD1AB6C70}" type="sibTrans" cxnId="{A6C57E7A-65E7-4857-BC04-CDF3A4028DEE}">
      <dgm:prSet/>
      <dgm:spPr/>
      <dgm:t>
        <a:bodyPr/>
        <a:lstStyle/>
        <a:p>
          <a:endParaRPr lang="en-US"/>
        </a:p>
      </dgm:t>
    </dgm:pt>
    <dgm:pt modelId="{99EF9AF5-3D25-4A55-B344-F63231CB5ADA}">
      <dgm:prSet phldrT="[Text]"/>
      <dgm:spPr/>
      <dgm:t>
        <a:bodyPr/>
        <a:lstStyle/>
        <a:p>
          <a:r>
            <a:rPr lang="en-US" dirty="0" smtClean="0"/>
            <a:t>Check for futility</a:t>
          </a:r>
          <a:endParaRPr lang="en-US" dirty="0"/>
        </a:p>
      </dgm:t>
    </dgm:pt>
    <dgm:pt modelId="{C780B724-E13A-455E-83F9-D070B6CCDB28}" type="parTrans" cxnId="{8F3FC90E-72DB-4E05-94D7-88FE46CB0D86}">
      <dgm:prSet/>
      <dgm:spPr/>
      <dgm:t>
        <a:bodyPr/>
        <a:lstStyle/>
        <a:p>
          <a:endParaRPr lang="en-US"/>
        </a:p>
      </dgm:t>
    </dgm:pt>
    <dgm:pt modelId="{9756BFF2-5EB2-4F23-818F-F2DE24E89975}" type="sibTrans" cxnId="{8F3FC90E-72DB-4E05-94D7-88FE46CB0D86}">
      <dgm:prSet/>
      <dgm:spPr/>
      <dgm:t>
        <a:bodyPr/>
        <a:lstStyle/>
        <a:p>
          <a:endParaRPr lang="en-US"/>
        </a:p>
      </dgm:t>
    </dgm:pt>
    <dgm:pt modelId="{836037B0-56A2-4ECD-A593-B5CAB87FA98E}">
      <dgm:prSet phldrT="[Text]"/>
      <dgm:spPr/>
      <dgm:t>
        <a:bodyPr/>
        <a:lstStyle/>
        <a:p>
          <a:r>
            <a:rPr lang="en-US" dirty="0" smtClean="0"/>
            <a:t>Final sample size is recalculated</a:t>
          </a:r>
          <a:endParaRPr lang="en-US" dirty="0"/>
        </a:p>
      </dgm:t>
    </dgm:pt>
    <dgm:pt modelId="{A3E9B1B1-6FA1-476F-BCA7-301651D20E53}" type="parTrans" cxnId="{F0884513-24A7-480B-ADB4-8159CA22C01C}">
      <dgm:prSet/>
      <dgm:spPr/>
      <dgm:t>
        <a:bodyPr/>
        <a:lstStyle/>
        <a:p>
          <a:endParaRPr lang="en-US"/>
        </a:p>
      </dgm:t>
    </dgm:pt>
    <dgm:pt modelId="{D1CF07E7-1A55-4E68-AB68-72A948CA0206}" type="sibTrans" cxnId="{F0884513-24A7-480B-ADB4-8159CA22C01C}">
      <dgm:prSet/>
      <dgm:spPr/>
      <dgm:t>
        <a:bodyPr/>
        <a:lstStyle/>
        <a:p>
          <a:endParaRPr lang="en-US"/>
        </a:p>
      </dgm:t>
    </dgm:pt>
    <dgm:pt modelId="{78445D1E-DD5C-4555-8F3D-8C3AE73CB33C}">
      <dgm:prSet phldrT="[Text]"/>
      <dgm:spPr/>
      <dgm:t>
        <a:bodyPr/>
        <a:lstStyle/>
        <a:p>
          <a:r>
            <a:rPr lang="en-US" dirty="0" smtClean="0"/>
            <a:t>Third Interim</a:t>
          </a:r>
          <a:endParaRPr lang="en-US" dirty="0"/>
        </a:p>
      </dgm:t>
    </dgm:pt>
    <dgm:pt modelId="{BA3DBFFB-DB9D-4A6F-8E55-3753F1A52F32}" type="parTrans" cxnId="{29D12271-F66B-4E9C-86FA-3275F26C09A0}">
      <dgm:prSet/>
      <dgm:spPr/>
      <dgm:t>
        <a:bodyPr/>
        <a:lstStyle/>
        <a:p>
          <a:endParaRPr lang="en-US"/>
        </a:p>
      </dgm:t>
    </dgm:pt>
    <dgm:pt modelId="{BC4EE412-45C2-46D5-B867-2FCF07BCED93}" type="sibTrans" cxnId="{29D12271-F66B-4E9C-86FA-3275F26C09A0}">
      <dgm:prSet/>
      <dgm:spPr/>
      <dgm:t>
        <a:bodyPr/>
        <a:lstStyle/>
        <a:p>
          <a:endParaRPr lang="en-US"/>
        </a:p>
      </dgm:t>
    </dgm:pt>
    <dgm:pt modelId="{F5AC25A8-61E6-4071-BCA2-68663B62CE66}">
      <dgm:prSet phldrT="[Text]"/>
      <dgm:spPr/>
      <dgm:t>
        <a:bodyPr/>
        <a:lstStyle/>
        <a:p>
          <a:r>
            <a:rPr lang="en-US" dirty="0" smtClean="0"/>
            <a:t>Final Point</a:t>
          </a:r>
          <a:endParaRPr lang="en-US" dirty="0"/>
        </a:p>
      </dgm:t>
    </dgm:pt>
    <dgm:pt modelId="{F1683AA9-A1F2-48B1-8B0F-6ACE8F723D8C}" type="parTrans" cxnId="{F6E9B761-C70F-4265-92A5-40138BAC44EA}">
      <dgm:prSet/>
      <dgm:spPr/>
      <dgm:t>
        <a:bodyPr/>
        <a:lstStyle/>
        <a:p>
          <a:endParaRPr lang="en-US"/>
        </a:p>
      </dgm:t>
    </dgm:pt>
    <dgm:pt modelId="{320C21A5-BC04-4E08-B0F4-F6A1942E4A6E}" type="sibTrans" cxnId="{F6E9B761-C70F-4265-92A5-40138BAC44EA}">
      <dgm:prSet/>
      <dgm:spPr/>
      <dgm:t>
        <a:bodyPr/>
        <a:lstStyle/>
        <a:p>
          <a:endParaRPr lang="en-US"/>
        </a:p>
      </dgm:t>
    </dgm:pt>
    <dgm:pt modelId="{76D96E99-E0AB-4161-A121-C4A42EF057F5}">
      <dgm:prSet phldrT="[Text]"/>
      <dgm:spPr>
        <a:blipFill rotWithShape="1">
          <a:blip xmlns:r="http://schemas.openxmlformats.org/officeDocument/2006/relationships" r:embed="rId1"/>
          <a:stretch>
            <a:fillRect/>
          </a:stretch>
        </a:blipFill>
      </dgm:spPr>
      <dgm:t>
        <a:bodyPr/>
        <a:lstStyle/>
        <a:p>
          <a:r>
            <a:rPr lang="en-US">
              <a:noFill/>
            </a:rPr>
            <a:t> </a:t>
          </a:r>
        </a:p>
      </dgm:t>
    </dgm:pt>
    <dgm:pt modelId="{7E43DF25-DFEC-4AC7-8234-2C1D7E777323}" type="parTrans" cxnId="{FAEEE103-BB75-4B31-9576-0A8FC61DE483}">
      <dgm:prSet/>
      <dgm:spPr/>
      <dgm:t>
        <a:bodyPr/>
        <a:lstStyle/>
        <a:p>
          <a:endParaRPr lang="en-US"/>
        </a:p>
      </dgm:t>
    </dgm:pt>
    <dgm:pt modelId="{3F0F24CB-9E40-40F3-B2B2-12C4E9D58954}" type="sibTrans" cxnId="{FAEEE103-BB75-4B31-9576-0A8FC61DE483}">
      <dgm:prSet/>
      <dgm:spPr/>
      <dgm:t>
        <a:bodyPr/>
        <a:lstStyle/>
        <a:p>
          <a:endParaRPr lang="en-US"/>
        </a:p>
      </dgm:t>
    </dgm:pt>
    <dgm:pt modelId="{7D7217F4-5913-4B9B-86D4-ED50AC096FC8}">
      <dgm:prSet phldrT="[Text]"/>
      <dgm:spPr/>
      <dgm:t>
        <a:bodyPr/>
        <a:lstStyle/>
        <a:p>
          <a:r>
            <a:rPr lang="en-US">
              <a:noFill/>
            </a:rPr>
            <a:t> </a:t>
          </a:r>
        </a:p>
      </dgm:t>
    </dgm:pt>
    <dgm:pt modelId="{CCC40198-958F-4C65-937C-8A99A1DCD329}" type="parTrans" cxnId="{98D3E3D6-24BF-4CC3-BDAB-BC623F2B17E6}">
      <dgm:prSet/>
      <dgm:spPr/>
      <dgm:t>
        <a:bodyPr/>
        <a:lstStyle/>
        <a:p>
          <a:endParaRPr lang="en-US"/>
        </a:p>
      </dgm:t>
    </dgm:pt>
    <dgm:pt modelId="{8E8F50C4-6ED6-4624-B852-C621BAE177F5}" type="sibTrans" cxnId="{98D3E3D6-24BF-4CC3-BDAB-BC623F2B17E6}">
      <dgm:prSet/>
      <dgm:spPr/>
      <dgm:t>
        <a:bodyPr/>
        <a:lstStyle/>
        <a:p>
          <a:endParaRPr lang="en-US"/>
        </a:p>
      </dgm:t>
    </dgm:pt>
    <dgm:pt modelId="{B2407065-B797-4C51-9436-062609442C1C}">
      <dgm:prSet phldrT="[Text]"/>
      <dgm:spPr/>
      <dgm:t>
        <a:bodyPr/>
        <a:lstStyle/>
        <a:p>
          <a:r>
            <a:rPr lang="en-US">
              <a:noFill/>
            </a:rPr>
            <a:t> </a:t>
          </a:r>
        </a:p>
      </dgm:t>
    </dgm:pt>
    <dgm:pt modelId="{29B8EF52-71FE-4FB8-9F7C-47B99F50E06F}" type="parTrans" cxnId="{BC5F2212-0464-4E55-A314-7F0F1867DE3E}">
      <dgm:prSet/>
      <dgm:spPr/>
      <dgm:t>
        <a:bodyPr/>
        <a:lstStyle/>
        <a:p>
          <a:endParaRPr lang="en-US"/>
        </a:p>
      </dgm:t>
    </dgm:pt>
    <dgm:pt modelId="{7D20582D-DF5C-4ABB-A166-8276EF480EC8}" type="sibTrans" cxnId="{BC5F2212-0464-4E55-A314-7F0F1867DE3E}">
      <dgm:prSet/>
      <dgm:spPr/>
      <dgm:t>
        <a:bodyPr/>
        <a:lstStyle/>
        <a:p>
          <a:endParaRPr lang="en-US"/>
        </a:p>
      </dgm:t>
    </dgm:pt>
    <dgm:pt modelId="{042AB54A-1E01-45B0-B055-08F6AEDE7184}">
      <dgm:prSet phldrT="[Text]"/>
      <dgm:spPr>
        <a:blipFill rotWithShape="1">
          <a:blip xmlns:r="http://schemas.openxmlformats.org/officeDocument/2006/relationships" r:embed="rId2"/>
          <a:stretch>
            <a:fillRect/>
          </a:stretch>
        </a:blipFill>
      </dgm:spPr>
      <dgm:t>
        <a:bodyPr/>
        <a:lstStyle/>
        <a:p>
          <a:r>
            <a:rPr lang="en-US">
              <a:noFill/>
            </a:rPr>
            <a:t> </a:t>
          </a:r>
        </a:p>
      </dgm:t>
    </dgm:pt>
    <dgm:pt modelId="{1D73B7B0-1925-4716-8675-02A8983D6786}" type="parTrans" cxnId="{6A4AE7B7-ACE9-4882-8EDB-6AE0FBB03B18}">
      <dgm:prSet/>
      <dgm:spPr/>
      <dgm:t>
        <a:bodyPr/>
        <a:lstStyle/>
        <a:p>
          <a:endParaRPr lang="en-US"/>
        </a:p>
      </dgm:t>
    </dgm:pt>
    <dgm:pt modelId="{022A82C6-0785-48D0-AED2-C9A6AA823086}" type="sibTrans" cxnId="{6A4AE7B7-ACE9-4882-8EDB-6AE0FBB03B18}">
      <dgm:prSet/>
      <dgm:spPr/>
      <dgm:t>
        <a:bodyPr/>
        <a:lstStyle/>
        <a:p>
          <a:endParaRPr lang="en-US"/>
        </a:p>
      </dgm:t>
    </dgm:pt>
    <dgm:pt modelId="{BD9D4A05-E7DB-401B-840E-EF83BE3CEF36}">
      <dgm:prSet phldrT="[Text]"/>
      <dgm:spPr/>
      <dgm:t>
        <a:bodyPr/>
        <a:lstStyle/>
        <a:p>
          <a:r>
            <a:rPr lang="en-US">
              <a:noFill/>
            </a:rPr>
            <a:t> </a:t>
          </a:r>
        </a:p>
      </dgm:t>
    </dgm:pt>
    <dgm:pt modelId="{7B001C9A-9E3B-4E37-92C7-07DBD7DE3A7A}" type="parTrans" cxnId="{E6B11BC4-5079-4F91-8A60-3A677C085D34}">
      <dgm:prSet/>
      <dgm:spPr/>
      <dgm:t>
        <a:bodyPr/>
        <a:lstStyle/>
        <a:p>
          <a:endParaRPr lang="en-US"/>
        </a:p>
      </dgm:t>
    </dgm:pt>
    <dgm:pt modelId="{B7D832B4-06C4-41B2-A137-026F3A4AA432}" type="sibTrans" cxnId="{E6B11BC4-5079-4F91-8A60-3A677C085D34}">
      <dgm:prSet/>
      <dgm:spPr/>
      <dgm:t>
        <a:bodyPr/>
        <a:lstStyle/>
        <a:p>
          <a:endParaRPr lang="en-US"/>
        </a:p>
      </dgm:t>
    </dgm:pt>
    <dgm:pt modelId="{033691EA-D0B1-4110-A67A-11B1E8F89CC8}">
      <dgm:prSet phldrT="[Text]"/>
      <dgm:spPr/>
      <dgm:t>
        <a:bodyPr/>
        <a:lstStyle/>
        <a:p>
          <a:r>
            <a:rPr lang="en-US">
              <a:noFill/>
            </a:rPr>
            <a:t> </a:t>
          </a:r>
        </a:p>
      </dgm:t>
    </dgm:pt>
    <dgm:pt modelId="{D6E6DACE-04C5-496A-A5C4-153BE0C53453}" type="parTrans" cxnId="{97FBC776-226C-4AB8-8B97-8EABB043DFF1}">
      <dgm:prSet/>
      <dgm:spPr/>
      <dgm:t>
        <a:bodyPr/>
        <a:lstStyle/>
        <a:p>
          <a:endParaRPr lang="en-US"/>
        </a:p>
      </dgm:t>
    </dgm:pt>
    <dgm:pt modelId="{F038934C-39B9-401A-B062-3A059D70376D}" type="sibTrans" cxnId="{97FBC776-226C-4AB8-8B97-8EABB043DFF1}">
      <dgm:prSet/>
      <dgm:spPr/>
      <dgm:t>
        <a:bodyPr/>
        <a:lstStyle/>
        <a:p>
          <a:endParaRPr lang="en-US"/>
        </a:p>
      </dgm:t>
    </dgm:pt>
    <dgm:pt modelId="{103D811F-187E-407B-BCAC-7222CB789617}" type="pres">
      <dgm:prSet presAssocID="{C3895ED9-BAE4-4F45-A9DA-A62055506621}" presName="linearFlow" presStyleCnt="0">
        <dgm:presLayoutVars>
          <dgm:dir/>
          <dgm:animLvl val="lvl"/>
          <dgm:resizeHandles val="exact"/>
        </dgm:presLayoutVars>
      </dgm:prSet>
      <dgm:spPr/>
      <dgm:t>
        <a:bodyPr/>
        <a:lstStyle/>
        <a:p>
          <a:endParaRPr lang="en-US"/>
        </a:p>
      </dgm:t>
    </dgm:pt>
    <dgm:pt modelId="{A1B4FE79-6B00-4F1F-97F7-39C504A88A54}" type="pres">
      <dgm:prSet presAssocID="{938AB307-ECC5-4550-AEC8-697E530F4668}" presName="composite" presStyleCnt="0"/>
      <dgm:spPr/>
    </dgm:pt>
    <dgm:pt modelId="{EDF6483C-DF8E-421E-B651-D73304157528}" type="pres">
      <dgm:prSet presAssocID="{938AB307-ECC5-4550-AEC8-697E530F4668}" presName="parentText" presStyleLbl="alignNode1" presStyleIdx="0" presStyleCnt="4">
        <dgm:presLayoutVars>
          <dgm:chMax val="1"/>
          <dgm:bulletEnabled val="1"/>
        </dgm:presLayoutVars>
      </dgm:prSet>
      <dgm:spPr/>
      <dgm:t>
        <a:bodyPr/>
        <a:lstStyle/>
        <a:p>
          <a:endParaRPr lang="en-US"/>
        </a:p>
      </dgm:t>
    </dgm:pt>
    <dgm:pt modelId="{73A9973B-689D-4BA7-8374-F3D02236C1EB}" type="pres">
      <dgm:prSet presAssocID="{938AB307-ECC5-4550-AEC8-697E530F4668}" presName="descendantText" presStyleLbl="alignAcc1" presStyleIdx="0" presStyleCnt="4">
        <dgm:presLayoutVars>
          <dgm:bulletEnabled val="1"/>
        </dgm:presLayoutVars>
      </dgm:prSet>
      <dgm:spPr/>
      <dgm:t>
        <a:bodyPr/>
        <a:lstStyle/>
        <a:p>
          <a:endParaRPr lang="en-US"/>
        </a:p>
      </dgm:t>
    </dgm:pt>
    <dgm:pt modelId="{4D56F8B1-1744-4B47-825C-122295997835}" type="pres">
      <dgm:prSet presAssocID="{1C1F40E1-39DE-4C02-ABFF-87B73413F10C}" presName="sp" presStyleCnt="0"/>
      <dgm:spPr/>
    </dgm:pt>
    <dgm:pt modelId="{CAC5993E-D36D-4E60-883D-1030C6E15531}" type="pres">
      <dgm:prSet presAssocID="{53367640-25E7-4EB9-B298-8FD04245E741}" presName="composite" presStyleCnt="0"/>
      <dgm:spPr/>
    </dgm:pt>
    <dgm:pt modelId="{631CB7FE-79DB-41EB-A87A-A62F9B3F5A76}" type="pres">
      <dgm:prSet presAssocID="{53367640-25E7-4EB9-B298-8FD04245E741}" presName="parentText" presStyleLbl="alignNode1" presStyleIdx="1" presStyleCnt="4">
        <dgm:presLayoutVars>
          <dgm:chMax val="1"/>
          <dgm:bulletEnabled val="1"/>
        </dgm:presLayoutVars>
      </dgm:prSet>
      <dgm:spPr/>
      <dgm:t>
        <a:bodyPr/>
        <a:lstStyle/>
        <a:p>
          <a:endParaRPr lang="en-US"/>
        </a:p>
      </dgm:t>
    </dgm:pt>
    <dgm:pt modelId="{EC770DAD-B4D1-4183-A5B4-473314DB1EA5}" type="pres">
      <dgm:prSet presAssocID="{53367640-25E7-4EB9-B298-8FD04245E741}" presName="descendantText" presStyleLbl="alignAcc1" presStyleIdx="1" presStyleCnt="4">
        <dgm:presLayoutVars>
          <dgm:bulletEnabled val="1"/>
        </dgm:presLayoutVars>
      </dgm:prSet>
      <dgm:spPr/>
      <dgm:t>
        <a:bodyPr/>
        <a:lstStyle/>
        <a:p>
          <a:endParaRPr lang="en-US"/>
        </a:p>
      </dgm:t>
    </dgm:pt>
    <dgm:pt modelId="{92BE5BAE-F88B-4B06-BD88-9C096C02C559}" type="pres">
      <dgm:prSet presAssocID="{1EDF4023-EA93-40F3-A3BE-DCCDDE45A535}" presName="sp" presStyleCnt="0"/>
      <dgm:spPr/>
    </dgm:pt>
    <dgm:pt modelId="{8FFEFC5B-4350-471E-A26E-68AA7FBF101B}" type="pres">
      <dgm:prSet presAssocID="{78445D1E-DD5C-4555-8F3D-8C3AE73CB33C}" presName="composite" presStyleCnt="0"/>
      <dgm:spPr/>
    </dgm:pt>
    <dgm:pt modelId="{965AA882-3325-4EB4-8CA0-C13052DB9F13}" type="pres">
      <dgm:prSet presAssocID="{78445D1E-DD5C-4555-8F3D-8C3AE73CB33C}" presName="parentText" presStyleLbl="alignNode1" presStyleIdx="2" presStyleCnt="4">
        <dgm:presLayoutVars>
          <dgm:chMax val="1"/>
          <dgm:bulletEnabled val="1"/>
        </dgm:presLayoutVars>
      </dgm:prSet>
      <dgm:spPr/>
      <dgm:t>
        <a:bodyPr/>
        <a:lstStyle/>
        <a:p>
          <a:endParaRPr lang="en-US"/>
        </a:p>
      </dgm:t>
    </dgm:pt>
    <dgm:pt modelId="{3DC5E1E0-8107-43F1-875D-0D57BA3CBA47}" type="pres">
      <dgm:prSet presAssocID="{78445D1E-DD5C-4555-8F3D-8C3AE73CB33C}" presName="descendantText" presStyleLbl="alignAcc1" presStyleIdx="2" presStyleCnt="4">
        <dgm:presLayoutVars>
          <dgm:bulletEnabled val="1"/>
        </dgm:presLayoutVars>
      </dgm:prSet>
      <dgm:spPr/>
      <dgm:t>
        <a:bodyPr/>
        <a:lstStyle/>
        <a:p>
          <a:endParaRPr lang="en-US"/>
        </a:p>
      </dgm:t>
    </dgm:pt>
    <dgm:pt modelId="{A86D8463-ED5B-4993-B600-E8B09000D4D0}" type="pres">
      <dgm:prSet presAssocID="{BC4EE412-45C2-46D5-B867-2FCF07BCED93}" presName="sp" presStyleCnt="0"/>
      <dgm:spPr/>
    </dgm:pt>
    <dgm:pt modelId="{DA286F8A-D144-480C-96A8-772530733800}" type="pres">
      <dgm:prSet presAssocID="{F5AC25A8-61E6-4071-BCA2-68663B62CE66}" presName="composite" presStyleCnt="0"/>
      <dgm:spPr/>
    </dgm:pt>
    <dgm:pt modelId="{7127AEC3-5B55-4EC2-9794-45CF2D4BE9C4}" type="pres">
      <dgm:prSet presAssocID="{F5AC25A8-61E6-4071-BCA2-68663B62CE66}" presName="parentText" presStyleLbl="alignNode1" presStyleIdx="3" presStyleCnt="4">
        <dgm:presLayoutVars>
          <dgm:chMax val="1"/>
          <dgm:bulletEnabled val="1"/>
        </dgm:presLayoutVars>
      </dgm:prSet>
      <dgm:spPr/>
      <dgm:t>
        <a:bodyPr/>
        <a:lstStyle/>
        <a:p>
          <a:endParaRPr lang="en-US"/>
        </a:p>
      </dgm:t>
    </dgm:pt>
    <dgm:pt modelId="{FF1321A8-C2DB-4128-9895-EA6DF031E892}" type="pres">
      <dgm:prSet presAssocID="{F5AC25A8-61E6-4071-BCA2-68663B62CE66}" presName="descendantText" presStyleLbl="alignAcc1" presStyleIdx="3" presStyleCnt="4">
        <dgm:presLayoutVars>
          <dgm:bulletEnabled val="1"/>
        </dgm:presLayoutVars>
      </dgm:prSet>
      <dgm:spPr/>
      <dgm:t>
        <a:bodyPr/>
        <a:lstStyle/>
        <a:p>
          <a:endParaRPr lang="en-US"/>
        </a:p>
      </dgm:t>
    </dgm:pt>
  </dgm:ptLst>
  <dgm:cxnLst>
    <dgm:cxn modelId="{B0B92771-5936-4603-B9A5-DD6C30E997C1}" type="presOf" srcId="{76D96E99-E0AB-4161-A121-C4A42EF057F5}" destId="{3DC5E1E0-8107-43F1-875D-0D57BA3CBA47}" srcOrd="0" destOrd="0" presId="urn:microsoft.com/office/officeart/2005/8/layout/chevron2"/>
    <dgm:cxn modelId="{E35CFD9E-42FD-47DF-AE36-39C7B6A453F4}" type="presOf" srcId="{938AB307-ECC5-4550-AEC8-697E530F4668}" destId="{EDF6483C-DF8E-421E-B651-D73304157528}" srcOrd="0" destOrd="0" presId="urn:microsoft.com/office/officeart/2005/8/layout/chevron2"/>
    <dgm:cxn modelId="{E6B11BC4-5079-4F91-8A60-3A677C085D34}" srcId="{F5AC25A8-61E6-4071-BCA2-68663B62CE66}" destId="{BD9D4A05-E7DB-401B-840E-EF83BE3CEF36}" srcOrd="2" destOrd="0" parTransId="{7B001C9A-9E3B-4E37-92C7-07DBD7DE3A7A}" sibTransId="{B7D832B4-06C4-41B2-A137-026F3A4AA432}"/>
    <dgm:cxn modelId="{CAD953B3-EF93-41FD-BC23-878314DE24E2}" type="presOf" srcId="{53367640-25E7-4EB9-B298-8FD04245E741}" destId="{631CB7FE-79DB-41EB-A87A-A62F9B3F5A76}" srcOrd="0" destOrd="0" presId="urn:microsoft.com/office/officeart/2005/8/layout/chevron2"/>
    <dgm:cxn modelId="{45C59964-D38A-48F7-B524-6D32C4913728}" type="presOf" srcId="{3C1CE9CE-DE3D-4B11-AF46-21548B6E480E}" destId="{73A9973B-689D-4BA7-8374-F3D02236C1EB}" srcOrd="0" destOrd="1" presId="urn:microsoft.com/office/officeart/2005/8/layout/chevron2"/>
    <dgm:cxn modelId="{8F3FC90E-72DB-4E05-94D7-88FE46CB0D86}" srcId="{53367640-25E7-4EB9-B298-8FD04245E741}" destId="{99EF9AF5-3D25-4A55-B344-F63231CB5ADA}" srcOrd="2" destOrd="0" parTransId="{C780B724-E13A-455E-83F9-D070B6CCDB28}" sibTransId="{9756BFF2-5EB2-4F23-818F-F2DE24E89975}"/>
    <dgm:cxn modelId="{B6AD066E-A728-4EBB-B9A5-F019FC209EFC}" type="presOf" srcId="{B5FD4401-6B4E-484E-AB8A-2339B38B4D1D}" destId="{EC770DAD-B4D1-4183-A5B4-473314DB1EA5}" srcOrd="0" destOrd="1" presId="urn:microsoft.com/office/officeart/2005/8/layout/chevron2"/>
    <dgm:cxn modelId="{C1E40A54-20AB-4C04-9DC3-ACA046555B92}" srcId="{53367640-25E7-4EB9-B298-8FD04245E741}" destId="{91D0AA61-BB02-4942-BE4F-8CE89E57571F}" srcOrd="0" destOrd="0" parTransId="{BD9AB9CD-AB2B-4C26-9079-F2FCA46AF0F6}" sibTransId="{CDC58759-9EE5-4EFD-B886-E3AC42A318C2}"/>
    <dgm:cxn modelId="{AB8D6409-AF3F-4F42-8295-8156A7980DC7}" type="presOf" srcId="{99EF9AF5-3D25-4A55-B344-F63231CB5ADA}" destId="{EC770DAD-B4D1-4183-A5B4-473314DB1EA5}" srcOrd="0" destOrd="2" presId="urn:microsoft.com/office/officeart/2005/8/layout/chevron2"/>
    <dgm:cxn modelId="{BC5F2212-0464-4E55-A314-7F0F1867DE3E}" srcId="{78445D1E-DD5C-4555-8F3D-8C3AE73CB33C}" destId="{B2407065-B797-4C51-9436-062609442C1C}" srcOrd="2" destOrd="0" parTransId="{29B8EF52-71FE-4FB8-9F7C-47B99F50E06F}" sibTransId="{7D20582D-DF5C-4ABB-A166-8276EF480EC8}"/>
    <dgm:cxn modelId="{A3579674-0A64-4FD2-A6C5-022E22081657}" type="presOf" srcId="{43356476-73F8-4679-9E61-F1E6D258584C}" destId="{73A9973B-689D-4BA7-8374-F3D02236C1EB}" srcOrd="0" destOrd="0" presId="urn:microsoft.com/office/officeart/2005/8/layout/chevron2"/>
    <dgm:cxn modelId="{6A4AE7B7-ACE9-4882-8EDB-6AE0FBB03B18}" srcId="{F5AC25A8-61E6-4071-BCA2-68663B62CE66}" destId="{042AB54A-1E01-45B0-B055-08F6AEDE7184}" srcOrd="0" destOrd="0" parTransId="{1D73B7B0-1925-4716-8675-02A8983D6786}" sibTransId="{022A82C6-0785-48D0-AED2-C9A6AA823086}"/>
    <dgm:cxn modelId="{AB61FBE7-672D-4006-9784-54B57C005F1C}" type="presOf" srcId="{033691EA-D0B1-4110-A67A-11B1E8F89CC8}" destId="{FF1321A8-C2DB-4128-9895-EA6DF031E892}" srcOrd="0" destOrd="1" presId="urn:microsoft.com/office/officeart/2005/8/layout/chevron2"/>
    <dgm:cxn modelId="{F6E9B761-C70F-4265-92A5-40138BAC44EA}" srcId="{C3895ED9-BAE4-4F45-A9DA-A62055506621}" destId="{F5AC25A8-61E6-4071-BCA2-68663B62CE66}" srcOrd="3" destOrd="0" parTransId="{F1683AA9-A1F2-48B1-8B0F-6ACE8F723D8C}" sibTransId="{320C21A5-BC04-4E08-B0F4-F6A1942E4A6E}"/>
    <dgm:cxn modelId="{29D12271-F66B-4E9C-86FA-3275F26C09A0}" srcId="{C3895ED9-BAE4-4F45-A9DA-A62055506621}" destId="{78445D1E-DD5C-4555-8F3D-8C3AE73CB33C}" srcOrd="2" destOrd="0" parTransId="{BA3DBFFB-DB9D-4A6F-8E55-3753F1A52F32}" sibTransId="{BC4EE412-45C2-46D5-B867-2FCF07BCED93}"/>
    <dgm:cxn modelId="{FAEEE103-BB75-4B31-9576-0A8FC61DE483}" srcId="{78445D1E-DD5C-4555-8F3D-8C3AE73CB33C}" destId="{76D96E99-E0AB-4161-A121-C4A42EF057F5}" srcOrd="0" destOrd="0" parTransId="{7E43DF25-DFEC-4AC7-8234-2C1D7E777323}" sibTransId="{3F0F24CB-9E40-40F3-B2B2-12C4E9D58954}"/>
    <dgm:cxn modelId="{11BFAD55-4EFE-4A92-9DB5-D78F41FC2413}" type="presOf" srcId="{042AB54A-1E01-45B0-B055-08F6AEDE7184}" destId="{FF1321A8-C2DB-4128-9895-EA6DF031E892}" srcOrd="0" destOrd="0" presId="urn:microsoft.com/office/officeart/2005/8/layout/chevron2"/>
    <dgm:cxn modelId="{8C58296B-185E-44EA-B539-45FD28FD8D8B}" srcId="{938AB307-ECC5-4550-AEC8-697E530F4668}" destId="{3C1CE9CE-DE3D-4B11-AF46-21548B6E480E}" srcOrd="1" destOrd="0" parTransId="{B3C00E76-3529-42DA-884E-818916122D6C}" sibTransId="{226E9D3E-F88B-4353-B49D-0E2A6F539DAA}"/>
    <dgm:cxn modelId="{9A8C604E-DEB2-4867-A0A3-FBC52D0C9287}" type="presOf" srcId="{836037B0-56A2-4ECD-A593-B5CAB87FA98E}" destId="{EC770DAD-B4D1-4183-A5B4-473314DB1EA5}" srcOrd="0" destOrd="3" presId="urn:microsoft.com/office/officeart/2005/8/layout/chevron2"/>
    <dgm:cxn modelId="{98D3E3D6-24BF-4CC3-BDAB-BC623F2B17E6}" srcId="{78445D1E-DD5C-4555-8F3D-8C3AE73CB33C}" destId="{7D7217F4-5913-4B9B-86D4-ED50AC096FC8}" srcOrd="1" destOrd="0" parTransId="{CCC40198-958F-4C65-937C-8A99A1DCD329}" sibTransId="{8E8F50C4-6ED6-4624-B852-C621BAE177F5}"/>
    <dgm:cxn modelId="{97FBC776-226C-4AB8-8B97-8EABB043DFF1}" srcId="{F5AC25A8-61E6-4071-BCA2-68663B62CE66}" destId="{033691EA-D0B1-4110-A67A-11B1E8F89CC8}" srcOrd="1" destOrd="0" parTransId="{D6E6DACE-04C5-496A-A5C4-153BE0C53453}" sibTransId="{F038934C-39B9-401A-B062-3A059D70376D}"/>
    <dgm:cxn modelId="{011668FF-15FC-4531-B8BA-241244E50DE7}" type="presOf" srcId="{C3895ED9-BAE4-4F45-A9DA-A62055506621}" destId="{103D811F-187E-407B-BCAC-7222CB789617}" srcOrd="0" destOrd="0" presId="urn:microsoft.com/office/officeart/2005/8/layout/chevron2"/>
    <dgm:cxn modelId="{D1B1C523-6FEF-4459-851F-FDE9B9B0FE1A}" type="presOf" srcId="{78445D1E-DD5C-4555-8F3D-8C3AE73CB33C}" destId="{965AA882-3325-4EB4-8CA0-C13052DB9F13}" srcOrd="0" destOrd="0" presId="urn:microsoft.com/office/officeart/2005/8/layout/chevron2"/>
    <dgm:cxn modelId="{CD859746-279C-4B05-BB70-D324127D93B6}" type="presOf" srcId="{BD9D4A05-E7DB-401B-840E-EF83BE3CEF36}" destId="{FF1321A8-C2DB-4128-9895-EA6DF031E892}" srcOrd="0" destOrd="2" presId="urn:microsoft.com/office/officeart/2005/8/layout/chevron2"/>
    <dgm:cxn modelId="{C75A743A-01CB-4D35-8119-DC4604C3D4E7}" type="presOf" srcId="{B2407065-B797-4C51-9436-062609442C1C}" destId="{3DC5E1E0-8107-43F1-875D-0D57BA3CBA47}" srcOrd="0" destOrd="2" presId="urn:microsoft.com/office/officeart/2005/8/layout/chevron2"/>
    <dgm:cxn modelId="{A6C57E7A-65E7-4857-BC04-CDF3A4028DEE}" srcId="{53367640-25E7-4EB9-B298-8FD04245E741}" destId="{B5FD4401-6B4E-484E-AB8A-2339B38B4D1D}" srcOrd="1" destOrd="0" parTransId="{D26E727B-A57F-40BE-B80D-51202FB215BF}" sibTransId="{5116C809-673F-4F88-A22A-A62FD1AB6C70}"/>
    <dgm:cxn modelId="{0D957866-3C50-4C5C-A11A-DF040D04B681}" type="presOf" srcId="{F5AC25A8-61E6-4071-BCA2-68663B62CE66}" destId="{7127AEC3-5B55-4EC2-9794-45CF2D4BE9C4}" srcOrd="0" destOrd="0" presId="urn:microsoft.com/office/officeart/2005/8/layout/chevron2"/>
    <dgm:cxn modelId="{00B5B3CE-9999-46D0-BA18-2F5BD201CFE0}" srcId="{C3895ED9-BAE4-4F45-A9DA-A62055506621}" destId="{53367640-25E7-4EB9-B298-8FD04245E741}" srcOrd="1" destOrd="0" parTransId="{2BBEAE6D-3852-425D-91C7-24498A290807}" sibTransId="{1EDF4023-EA93-40F3-A3BE-DCCDDE45A535}"/>
    <dgm:cxn modelId="{F0884513-24A7-480B-ADB4-8159CA22C01C}" srcId="{53367640-25E7-4EB9-B298-8FD04245E741}" destId="{836037B0-56A2-4ECD-A593-B5CAB87FA98E}" srcOrd="3" destOrd="0" parTransId="{A3E9B1B1-6FA1-476F-BCA7-301651D20E53}" sibTransId="{D1CF07E7-1A55-4E68-AB68-72A948CA0206}"/>
    <dgm:cxn modelId="{89409ACE-8281-4F5E-8F15-EACDB239FECD}" srcId="{C3895ED9-BAE4-4F45-A9DA-A62055506621}" destId="{938AB307-ECC5-4550-AEC8-697E530F4668}" srcOrd="0" destOrd="0" parTransId="{8E132A44-A931-4CAD-B323-082DC7969E8A}" sibTransId="{1C1F40E1-39DE-4C02-ABFF-87B73413F10C}"/>
    <dgm:cxn modelId="{A0736B4B-B6FF-4266-BB4A-15B3A055ECEF}" type="presOf" srcId="{7D7217F4-5913-4B9B-86D4-ED50AC096FC8}" destId="{3DC5E1E0-8107-43F1-875D-0D57BA3CBA47}" srcOrd="0" destOrd="1" presId="urn:microsoft.com/office/officeart/2005/8/layout/chevron2"/>
    <dgm:cxn modelId="{9B8A3C16-4BC5-4513-93A4-17F5F69CF269}" type="presOf" srcId="{91D0AA61-BB02-4942-BE4F-8CE89E57571F}" destId="{EC770DAD-B4D1-4183-A5B4-473314DB1EA5}" srcOrd="0" destOrd="0" presId="urn:microsoft.com/office/officeart/2005/8/layout/chevron2"/>
    <dgm:cxn modelId="{A46AA05C-F99F-4E95-A658-239D7F2242EB}" srcId="{938AB307-ECC5-4550-AEC8-697E530F4668}" destId="{43356476-73F8-4679-9E61-F1E6D258584C}" srcOrd="0" destOrd="0" parTransId="{13A48477-504B-49E5-909D-39335E0EB9A0}" sibTransId="{22DEBC59-B9D8-4D4D-BCC4-58F9D1034F03}"/>
    <dgm:cxn modelId="{98F5B70C-22EA-4897-9CCF-19779164A831}" type="presParOf" srcId="{103D811F-187E-407B-BCAC-7222CB789617}" destId="{A1B4FE79-6B00-4F1F-97F7-39C504A88A54}" srcOrd="0" destOrd="0" presId="urn:microsoft.com/office/officeart/2005/8/layout/chevron2"/>
    <dgm:cxn modelId="{8DB58640-4FD6-4D93-AF97-229BF4AF8D8D}" type="presParOf" srcId="{A1B4FE79-6B00-4F1F-97F7-39C504A88A54}" destId="{EDF6483C-DF8E-421E-B651-D73304157528}" srcOrd="0" destOrd="0" presId="urn:microsoft.com/office/officeart/2005/8/layout/chevron2"/>
    <dgm:cxn modelId="{9386A789-0DAF-4523-AFFE-6AB86C337395}" type="presParOf" srcId="{A1B4FE79-6B00-4F1F-97F7-39C504A88A54}" destId="{73A9973B-689D-4BA7-8374-F3D02236C1EB}" srcOrd="1" destOrd="0" presId="urn:microsoft.com/office/officeart/2005/8/layout/chevron2"/>
    <dgm:cxn modelId="{A8581131-B22F-4308-9016-B15D0119F3B3}" type="presParOf" srcId="{103D811F-187E-407B-BCAC-7222CB789617}" destId="{4D56F8B1-1744-4B47-825C-122295997835}" srcOrd="1" destOrd="0" presId="urn:microsoft.com/office/officeart/2005/8/layout/chevron2"/>
    <dgm:cxn modelId="{4B570DAB-7F11-46D8-9E2B-73694D5DFABD}" type="presParOf" srcId="{103D811F-187E-407B-BCAC-7222CB789617}" destId="{CAC5993E-D36D-4E60-883D-1030C6E15531}" srcOrd="2" destOrd="0" presId="urn:microsoft.com/office/officeart/2005/8/layout/chevron2"/>
    <dgm:cxn modelId="{0DB5110A-9F86-48A7-A93E-CB7D5EB8A39D}" type="presParOf" srcId="{CAC5993E-D36D-4E60-883D-1030C6E15531}" destId="{631CB7FE-79DB-41EB-A87A-A62F9B3F5A76}" srcOrd="0" destOrd="0" presId="urn:microsoft.com/office/officeart/2005/8/layout/chevron2"/>
    <dgm:cxn modelId="{239E3AE5-E0B6-4998-B0EB-A53E8B3CC0D9}" type="presParOf" srcId="{CAC5993E-D36D-4E60-883D-1030C6E15531}" destId="{EC770DAD-B4D1-4183-A5B4-473314DB1EA5}" srcOrd="1" destOrd="0" presId="urn:microsoft.com/office/officeart/2005/8/layout/chevron2"/>
    <dgm:cxn modelId="{9914E8E1-D9E3-44A2-B2B9-18F6A3035915}" type="presParOf" srcId="{103D811F-187E-407B-BCAC-7222CB789617}" destId="{92BE5BAE-F88B-4B06-BD88-9C096C02C559}" srcOrd="3" destOrd="0" presId="urn:microsoft.com/office/officeart/2005/8/layout/chevron2"/>
    <dgm:cxn modelId="{C8ADADA4-6F60-4917-9F81-12B70BD6CB73}" type="presParOf" srcId="{103D811F-187E-407B-BCAC-7222CB789617}" destId="{8FFEFC5B-4350-471E-A26E-68AA7FBF101B}" srcOrd="4" destOrd="0" presId="urn:microsoft.com/office/officeart/2005/8/layout/chevron2"/>
    <dgm:cxn modelId="{FF95374B-0DC5-491F-97EC-B514684B33B5}" type="presParOf" srcId="{8FFEFC5B-4350-471E-A26E-68AA7FBF101B}" destId="{965AA882-3325-4EB4-8CA0-C13052DB9F13}" srcOrd="0" destOrd="0" presId="urn:microsoft.com/office/officeart/2005/8/layout/chevron2"/>
    <dgm:cxn modelId="{D6D06B0D-0538-424F-B333-9D3C0B84F2CD}" type="presParOf" srcId="{8FFEFC5B-4350-471E-A26E-68AA7FBF101B}" destId="{3DC5E1E0-8107-43F1-875D-0D57BA3CBA47}" srcOrd="1" destOrd="0" presId="urn:microsoft.com/office/officeart/2005/8/layout/chevron2"/>
    <dgm:cxn modelId="{097ECC7B-3FCB-4740-957D-4D20B137E703}" type="presParOf" srcId="{103D811F-187E-407B-BCAC-7222CB789617}" destId="{A86D8463-ED5B-4993-B600-E8B09000D4D0}" srcOrd="5" destOrd="0" presId="urn:microsoft.com/office/officeart/2005/8/layout/chevron2"/>
    <dgm:cxn modelId="{F16A229C-75CB-448C-ACA5-3897532C9064}" type="presParOf" srcId="{103D811F-187E-407B-BCAC-7222CB789617}" destId="{DA286F8A-D144-480C-96A8-772530733800}" srcOrd="6" destOrd="0" presId="urn:microsoft.com/office/officeart/2005/8/layout/chevron2"/>
    <dgm:cxn modelId="{57B1379A-7000-464A-B3DD-C9D37AABD283}" type="presParOf" srcId="{DA286F8A-D144-480C-96A8-772530733800}" destId="{7127AEC3-5B55-4EC2-9794-45CF2D4BE9C4}" srcOrd="0" destOrd="0" presId="urn:microsoft.com/office/officeart/2005/8/layout/chevron2"/>
    <dgm:cxn modelId="{35308A60-BABD-4BF9-A091-91B336B69562}" type="presParOf" srcId="{DA286F8A-D144-480C-96A8-772530733800}" destId="{FF1321A8-C2DB-4128-9895-EA6DF031E89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6483C-DF8E-421E-B651-D73304157528}">
      <dsp:nvSpPr>
        <dsp:cNvPr id="0" name=""/>
        <dsp:cNvSpPr/>
      </dsp:nvSpPr>
      <dsp:spPr>
        <a:xfrm rot="5400000">
          <a:off x="-196196" y="199472"/>
          <a:ext cx="1307975" cy="915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First Interim	</a:t>
          </a:r>
          <a:endParaRPr lang="en-US" sz="1400" kern="1200" dirty="0"/>
        </a:p>
      </dsp:txBody>
      <dsp:txXfrm rot="-5400000">
        <a:off x="1" y="461068"/>
        <a:ext cx="915583" cy="392392"/>
      </dsp:txXfrm>
    </dsp:sp>
    <dsp:sp modelId="{73A9973B-689D-4BA7-8374-F3D02236C1EB}">
      <dsp:nvSpPr>
        <dsp:cNvPr id="0" name=""/>
        <dsp:cNvSpPr/>
      </dsp:nvSpPr>
      <dsp:spPr>
        <a:xfrm rot="5400000">
          <a:off x="2128199" y="-1209340"/>
          <a:ext cx="850184" cy="32754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Sample Size is 9</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for efficacy</a:t>
          </a:r>
          <a:endParaRPr lang="en-US" sz="1200" kern="1200" dirty="0"/>
        </a:p>
      </dsp:txBody>
      <dsp:txXfrm rot="-5400000">
        <a:off x="915584" y="44778"/>
        <a:ext cx="3233913" cy="767178"/>
      </dsp:txXfrm>
    </dsp:sp>
    <dsp:sp modelId="{631CB7FE-79DB-41EB-A87A-A62F9B3F5A76}">
      <dsp:nvSpPr>
        <dsp:cNvPr id="0" name=""/>
        <dsp:cNvSpPr/>
      </dsp:nvSpPr>
      <dsp:spPr>
        <a:xfrm rot="5400000">
          <a:off x="-196196" y="1361496"/>
          <a:ext cx="1307975" cy="915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Second Interim</a:t>
          </a:r>
          <a:endParaRPr lang="en-US" sz="1400" kern="1200" dirty="0"/>
        </a:p>
      </dsp:txBody>
      <dsp:txXfrm rot="-5400000">
        <a:off x="1" y="1623092"/>
        <a:ext cx="915583" cy="392392"/>
      </dsp:txXfrm>
    </dsp:sp>
    <dsp:sp modelId="{EC770DAD-B4D1-4183-A5B4-473314DB1EA5}">
      <dsp:nvSpPr>
        <dsp:cNvPr id="0" name=""/>
        <dsp:cNvSpPr/>
      </dsp:nvSpPr>
      <dsp:spPr>
        <a:xfrm rot="5400000">
          <a:off x="2128199" y="-47316"/>
          <a:ext cx="850184" cy="32754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Sample Size is 18</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for efficacy</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for futility</a:t>
          </a:r>
          <a:endParaRPr lang="en-US" sz="1200" kern="1200" dirty="0"/>
        </a:p>
        <a:p>
          <a:pPr marL="114300" lvl="1" indent="-114300" algn="l" defTabSz="533400">
            <a:lnSpc>
              <a:spcPct val="90000"/>
            </a:lnSpc>
            <a:spcBef>
              <a:spcPct val="0"/>
            </a:spcBef>
            <a:spcAft>
              <a:spcPct val="15000"/>
            </a:spcAft>
            <a:buChar char="••"/>
          </a:pPr>
          <a:r>
            <a:rPr lang="en-US" sz="1200" kern="1200" dirty="0" smtClean="0"/>
            <a:t>Final sample size is recalculated</a:t>
          </a:r>
          <a:endParaRPr lang="en-US" sz="1200" kern="1200" dirty="0"/>
        </a:p>
      </dsp:txBody>
      <dsp:txXfrm rot="-5400000">
        <a:off x="915584" y="1206802"/>
        <a:ext cx="3233913" cy="767178"/>
      </dsp:txXfrm>
    </dsp:sp>
    <dsp:sp modelId="{965AA882-3325-4EB4-8CA0-C13052DB9F13}">
      <dsp:nvSpPr>
        <dsp:cNvPr id="0" name=""/>
        <dsp:cNvSpPr/>
      </dsp:nvSpPr>
      <dsp:spPr>
        <a:xfrm rot="5400000">
          <a:off x="-196196" y="2523520"/>
          <a:ext cx="1307975" cy="915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Third Interim</a:t>
          </a:r>
          <a:endParaRPr lang="en-US" sz="1400" kern="1200" dirty="0"/>
        </a:p>
      </dsp:txBody>
      <dsp:txXfrm rot="-5400000">
        <a:off x="1" y="2785116"/>
        <a:ext cx="915583" cy="392392"/>
      </dsp:txXfrm>
    </dsp:sp>
    <dsp:sp modelId="{3DC5E1E0-8107-43F1-875D-0D57BA3CBA47}">
      <dsp:nvSpPr>
        <dsp:cNvPr id="0" name=""/>
        <dsp:cNvSpPr/>
      </dsp:nvSpPr>
      <dsp:spPr>
        <a:xfrm rot="5400000">
          <a:off x="2128199" y="1114707"/>
          <a:ext cx="850184" cy="32754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Sample size is </a:t>
          </a:r>
          <a14:m xmlns:a14="http://schemas.microsoft.com/office/drawing/2010/main">
            <m:oMath xmlns:m="http://schemas.openxmlformats.org/officeDocument/2006/math">
              <m:f>
                <m:fPr>
                  <m:ctrlPr>
                    <a:rPr lang="en-US" sz="1200" i="1" kern="1200" smtClean="0">
                      <a:latin typeface="Cambria Math"/>
                    </a:rPr>
                  </m:ctrlPr>
                </m:fPr>
                <m:num>
                  <m:r>
                    <a:rPr lang="en-US" sz="1200" b="0" i="1" kern="1200" smtClean="0">
                      <a:latin typeface="Cambria Math"/>
                    </a:rPr>
                    <m:t>𝐹𝑖𝑛𝑎𝑙</m:t>
                  </m:r>
                  <m:r>
                    <a:rPr lang="en-US" sz="1200" b="0" i="1" kern="1200" smtClean="0">
                      <a:latin typeface="Cambria Math"/>
                    </a:rPr>
                    <m:t>+18</m:t>
                  </m:r>
                </m:num>
                <m:den>
                  <m:r>
                    <a:rPr lang="en-US" sz="1200" b="0" i="1" kern="1200" smtClean="0">
                      <a:latin typeface="Cambria Math"/>
                    </a:rPr>
                    <m:t>2</m:t>
                  </m:r>
                </m:den>
              </m:f>
            </m:oMath>
          </a14:m>
          <a:r>
            <a:rPr lang="en-US" sz="1200" kern="1200" dirty="0" smtClean="0"/>
            <a:t>  if recalculated</a:t>
          </a:r>
          <a:endParaRPr lang="en-US" sz="1200" kern="1200" dirty="0"/>
        </a:p>
        <a:p>
          <a:pPr marL="114300" lvl="1" indent="-114300" algn="l" defTabSz="533400">
            <a:lnSpc>
              <a:spcPct val="90000"/>
            </a:lnSpc>
            <a:spcBef>
              <a:spcPct val="0"/>
            </a:spcBef>
            <a:spcAft>
              <a:spcPct val="15000"/>
            </a:spcAft>
            <a:buChar char="••"/>
          </a:pPr>
          <a:r>
            <a:rPr lang="en-US" sz="1200" kern="1200" dirty="0" smtClean="0"/>
            <a:t>Without sample size recalculation, size is 28</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for efficacy</a:t>
          </a:r>
          <a:endParaRPr lang="en-US" sz="1200" kern="1200" dirty="0"/>
        </a:p>
      </dsp:txBody>
      <dsp:txXfrm rot="-5400000">
        <a:off x="915584" y="2368826"/>
        <a:ext cx="3233913" cy="767178"/>
      </dsp:txXfrm>
    </dsp:sp>
    <dsp:sp modelId="{7127AEC3-5B55-4EC2-9794-45CF2D4BE9C4}">
      <dsp:nvSpPr>
        <dsp:cNvPr id="0" name=""/>
        <dsp:cNvSpPr/>
      </dsp:nvSpPr>
      <dsp:spPr>
        <a:xfrm rot="5400000">
          <a:off x="-196196" y="3685544"/>
          <a:ext cx="1307975" cy="915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Final Point</a:t>
          </a:r>
          <a:endParaRPr lang="en-US" sz="1400" kern="1200" dirty="0"/>
        </a:p>
      </dsp:txBody>
      <dsp:txXfrm rot="-5400000">
        <a:off x="1" y="3947140"/>
        <a:ext cx="915583" cy="392392"/>
      </dsp:txXfrm>
    </dsp:sp>
    <dsp:sp modelId="{FF1321A8-C2DB-4128-9895-EA6DF031E892}">
      <dsp:nvSpPr>
        <dsp:cNvPr id="0" name=""/>
        <dsp:cNvSpPr/>
      </dsp:nvSpPr>
      <dsp:spPr>
        <a:xfrm rot="5400000">
          <a:off x="2128199" y="2276731"/>
          <a:ext cx="850184" cy="32754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Sample size is </a:t>
          </a:r>
          <a:r>
            <a:rPr lang="en-US" sz="1200" i="1" kern="1200" dirty="0" smtClean="0"/>
            <a:t>Final</a:t>
          </a:r>
          <a:r>
            <a:rPr lang="en-US" sz="1200" kern="1200" dirty="0" smtClean="0"/>
            <a:t> </a:t>
          </a:r>
          <a14:m xmlns:a14="http://schemas.microsoft.com/office/drawing/2010/main">
            <m:oMath xmlns:m="http://schemas.openxmlformats.org/officeDocument/2006/math">
              <m:r>
                <a:rPr lang="en-US" sz="1200" i="1" kern="1200" smtClean="0">
                  <a:latin typeface="Cambria Math"/>
                  <a:ea typeface="Cambria Math"/>
                </a:rPr>
                <m:t>≤</m:t>
              </m:r>
            </m:oMath>
          </a14:m>
          <a:r>
            <a:rPr lang="en-US" sz="1200" kern="1200" dirty="0" smtClean="0"/>
            <a:t> 50 if recalculated</a:t>
          </a:r>
          <a:endParaRPr lang="en-US" sz="1200" kern="1200" dirty="0"/>
        </a:p>
        <a:p>
          <a:pPr marL="114300" lvl="1" indent="-114300" algn="l" defTabSz="533400">
            <a:lnSpc>
              <a:spcPct val="90000"/>
            </a:lnSpc>
            <a:spcBef>
              <a:spcPct val="0"/>
            </a:spcBef>
            <a:spcAft>
              <a:spcPct val="15000"/>
            </a:spcAft>
            <a:buChar char="••"/>
          </a:pPr>
          <a:r>
            <a:rPr lang="en-US" sz="1200" kern="1200" dirty="0" smtClean="0"/>
            <a:t>Without sample size recalculation, size is 35</a:t>
          </a:r>
          <a:endParaRPr lang="en-US" sz="1200" kern="1200" dirty="0"/>
        </a:p>
        <a:p>
          <a:pPr marL="114300" lvl="1" indent="-114300" algn="l" defTabSz="533400">
            <a:lnSpc>
              <a:spcPct val="90000"/>
            </a:lnSpc>
            <a:spcBef>
              <a:spcPct val="0"/>
            </a:spcBef>
            <a:spcAft>
              <a:spcPct val="15000"/>
            </a:spcAft>
            <a:buChar char="••"/>
          </a:pPr>
          <a:r>
            <a:rPr lang="en-US" sz="1200" kern="1200" dirty="0" smtClean="0"/>
            <a:t>Check for efficacy</a:t>
          </a:r>
          <a:endParaRPr lang="en-US" sz="1200" kern="1200" dirty="0"/>
        </a:p>
      </dsp:txBody>
      <dsp:txXfrm rot="-5400000">
        <a:off x="915584" y="3530850"/>
        <a:ext cx="3233913" cy="7671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0233999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HR</a:t>
            </a:r>
          </a:p>
          <a:p>
            <a:endParaRPr lang="en"/>
          </a:p>
          <a:p>
            <a:pPr lvl="0" rtl="0">
              <a:buNone/>
            </a:pPr>
            <a:r>
              <a:rPr lang="en"/>
              <a:t>But first, to simplify, we will draw a simple conclusion concerning the three boundary types we simulated. We found that the Pocock constant value boundary had many features that did not suit our application, including highest type I error, highest estimate bias, and lowest power. It does offer the best chance of stopping for efficacy early,  but the power diminishes as the trial continues.</a:t>
            </a:r>
          </a:p>
          <a:p>
            <a:endParaRPr lang="en"/>
          </a:p>
          <a:p>
            <a:pPr>
              <a:buNone/>
            </a:pPr>
            <a:r>
              <a:rPr lang="en"/>
              <a:t>The other two efficacy boundaries, by contrast, performed similarly, and because the O-F boundary is somewhat more common, we opt to use that boundary for our final comparison.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HR</a:t>
            </a:r>
          </a:p>
          <a:p>
            <a:endParaRPr lang="en"/>
          </a:p>
          <a:p>
            <a:pPr lvl="0" rtl="0">
              <a:buNone/>
            </a:pPr>
            <a:r>
              <a:rPr lang="en"/>
              <a:t>The effects of the design features that Kamrine described hint at our design's potential value in Phase II trials like the study motivating our project. futility monitoring tends to minimize type I error rate, while sample size reestimation helps to maintain the trials' power even if the initial estimate of variance is incorrect. All of these features also offer the possibility of reaching a conclusion sooner, which is especially important.</a:t>
            </a:r>
          </a:p>
          <a:p>
            <a:endParaRPr lang="en"/>
          </a:p>
          <a:p>
            <a:pPr>
              <a:buNone/>
            </a:pPr>
            <a:r>
              <a:rPr lang="en"/>
              <a:t>So far we have seen several limitations, however, to our design: re-estimation of sample size may increase sample size needed to reach a conclusion, which potentially increases costs, and the nature of all of these design features is to induce a positive bias in the estimated treatment effect. To get a better sense of the value of our trial design, however, we will compare a few example scenarios.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HR</a:t>
            </a:r>
          </a:p>
          <a:p>
            <a:endParaRPr lang="en" dirty="0"/>
          </a:p>
          <a:p>
            <a:pPr lvl="0" rtl="0">
              <a:buNone/>
            </a:pPr>
            <a:r>
              <a:rPr lang="en" dirty="0"/>
              <a:t>So, with these ideas in mind we will compare our design--with efficacy and futility monitoring, as well as sample size reestimation--to a simple design with just interim monitoring for efficacy, and evaluate their performance when the initial design assumptions are correct, and when they are incorrect.</a:t>
            </a:r>
          </a:p>
          <a:p>
            <a:endParaRPr lang="en" dirty="0"/>
          </a:p>
          <a:p>
            <a:pPr lvl="0" rtl="0">
              <a:buNone/>
            </a:pPr>
            <a:r>
              <a:rPr lang="en" dirty="0"/>
              <a:t>I will highlight a few points to look for, and then you'll see them graphically. When the assumptions are met, our design performs at least as well or better than the simpler method: ending sample size is often lower, power is comparable, and the Type I error rate is much lower.</a:t>
            </a:r>
          </a:p>
          <a:p>
            <a:endParaRPr lang="en" dirty="0"/>
          </a:p>
          <a:p>
            <a:pPr lvl="0" rtl="0">
              <a:buNone/>
            </a:pPr>
            <a:r>
              <a:rPr lang="en" dirty="0"/>
              <a:t>When the assumptions are incorrect, however, our design also fares better in many respects. It maintains a somewhat higher power, and a lower type I error rate, though it tends to require a higher a larger sample size to reach a conclusion.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HR</a:t>
            </a:r>
          </a:p>
          <a:p>
            <a:endParaRPr lang="en"/>
          </a:p>
          <a:p>
            <a:pPr lvl="0" rtl="0">
              <a:buNone/>
            </a:pPr>
            <a:r>
              <a:rPr lang="en"/>
              <a:t>Here we have the results of the two designs, when the design assumptions of treatment effect and response variance are accurate.</a:t>
            </a:r>
          </a:p>
          <a:p>
            <a:endParaRPr lang="en"/>
          </a:p>
          <a:p>
            <a:pPr lvl="0" rtl="0">
              <a:buNone/>
            </a:pPr>
            <a:r>
              <a:rPr lang="en"/>
              <a:t>Here we see that our design tends to stop earlier, with about half stopping by the second interim monitoring point, with lower type I error rate and only a slightly lower power.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smtClean="0"/>
              <a:t>KP</a:t>
            </a:r>
          </a:p>
          <a:p>
            <a:pPr>
              <a:buNone/>
            </a:pPr>
            <a:endParaRPr lang="en" dirty="0" smtClean="0"/>
          </a:p>
          <a:p>
            <a:pPr>
              <a:buNone/>
            </a:pPr>
            <a:r>
              <a:rPr lang="en" dirty="0" smtClean="0"/>
              <a:t>The</a:t>
            </a:r>
            <a:r>
              <a:rPr lang="en" baseline="0" dirty="0" smtClean="0"/>
              <a:t> title describes a novel clinical trial design with several key features, so I will describe those, and present the results of the study we performed to test their utility. We will end by concluding whether this design is an improvement over a simpler traditional design.</a:t>
            </a:r>
            <a:endParaRPr lang="e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HR</a:t>
            </a:r>
          </a:p>
          <a:p>
            <a:endParaRPr lang="en"/>
          </a:p>
          <a:p>
            <a:pPr>
              <a:buNone/>
            </a:pPr>
            <a:r>
              <a:rPr lang="en"/>
              <a:t>Now, we compare the designs in the case that the investigator makes incorrect estimates both of the effect and the response variance. This combination would be most detrimental to the outcome of the trial, because it means the trial is trying to detect an effect that is smaller than expected, but also less predictable than expected. In this case, our design adapts by tending to reestimate higher sample sizes, as shown on the left, which keeps the true power somewhat higher than the simpler design. Furthermore, the monitoring for futility keeps the type I error very low, which is valuable in this type of trial. Of course the limitation is that over half the trials have stopping points higher than the standard of 35, and at least a quarter reaching the absolute max of 50, but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a:t>Kamrine Elisa </a:t>
            </a:r>
            <a:r>
              <a:rPr lang="en" dirty="0" smtClean="0"/>
              <a:t>Poels</a:t>
            </a:r>
          </a:p>
          <a:p>
            <a:pPr>
              <a:buNone/>
            </a:pPr>
            <a:endParaRPr lang="en" dirty="0" smtClean="0"/>
          </a:p>
          <a:p>
            <a:pPr>
              <a:buNone/>
            </a:pPr>
            <a:r>
              <a:rPr lang="en" dirty="0" smtClean="0"/>
              <a:t>Type</a:t>
            </a:r>
            <a:r>
              <a:rPr lang="en" baseline="0" dirty="0" smtClean="0"/>
              <a:t> I error: rejecting null when null is true (finding an effect when there is no effect)</a:t>
            </a:r>
          </a:p>
          <a:p>
            <a:pPr>
              <a:buNone/>
            </a:pPr>
            <a:endParaRPr lang="en" baseline="0" dirty="0" smtClean="0"/>
          </a:p>
          <a:p>
            <a:pPr>
              <a:buNone/>
            </a:pPr>
            <a:r>
              <a:rPr lang="en" baseline="0" dirty="0" smtClean="0"/>
              <a:t>Power: probability of rejecting null given some alternative is true</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KP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Harrison Thomas Reeder</a:t>
            </a:r>
          </a:p>
          <a:p>
            <a:endParaRPr lang="en" dirty="0"/>
          </a:p>
          <a:p>
            <a:pPr lvl="0" rtl="0">
              <a:buNone/>
            </a:pPr>
            <a:r>
              <a:rPr lang="en" dirty="0"/>
              <a:t>In earlier phase trials or trials of novel interventions, it may be difficult for investigators to make precise estimates of treatment effect or variance, which are key components to estimating sample size. </a:t>
            </a:r>
            <a:r>
              <a:rPr lang="en" dirty="0" smtClean="0"/>
              <a:t>For</a:t>
            </a:r>
            <a:r>
              <a:rPr lang="en" baseline="0" dirty="0" smtClean="0"/>
              <a:t> this reason, s</a:t>
            </a:r>
            <a:r>
              <a:rPr lang="en" dirty="0" smtClean="0"/>
              <a:t>ome </a:t>
            </a:r>
            <a:r>
              <a:rPr lang="en" dirty="0"/>
              <a:t>"adaptive" designs reestimate the sample size needed for the trial partway through using observed variance from early responses.</a:t>
            </a:r>
          </a:p>
          <a:p>
            <a:pPr>
              <a:buNone/>
            </a:pPr>
            <a:r>
              <a:rPr lang="en" dirty="0"/>
              <a:t>I</a:t>
            </a:r>
            <a:r>
              <a:rPr lang="en" dirty="0" smtClean="0"/>
              <a:t>f</a:t>
            </a:r>
            <a:r>
              <a:rPr lang="en" dirty="0"/>
              <a:t>, for example we had a trial that estimated 35 </a:t>
            </a:r>
            <a:r>
              <a:rPr lang="en" dirty="0" smtClean="0"/>
              <a:t>patients per</a:t>
            </a:r>
            <a:r>
              <a:rPr lang="en" baseline="0" dirty="0" smtClean="0"/>
              <a:t> group</a:t>
            </a:r>
            <a:r>
              <a:rPr lang="en" dirty="0" smtClean="0"/>
              <a:t>, </a:t>
            </a:r>
            <a:r>
              <a:rPr lang="en" dirty="0"/>
              <a:t>we may reestimate after the first 18 </a:t>
            </a:r>
            <a:r>
              <a:rPr lang="en" dirty="0" smtClean="0"/>
              <a:t>patients in each group </a:t>
            </a:r>
            <a:r>
              <a:rPr lang="en" dirty="0"/>
              <a:t>and get a new estimated sample size.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HR</a:t>
            </a:r>
          </a:p>
          <a:p>
            <a:endParaRPr lang="en"/>
          </a:p>
          <a:p>
            <a:pPr lvl="0" rtl="0">
              <a:buNone/>
            </a:pPr>
            <a:r>
              <a:rPr lang="en"/>
              <a:t>So how does our design with all of these features compare to simpler designs? To find out we evaluate the performance of designs with various combinations of these features using a simulation study.</a:t>
            </a:r>
          </a:p>
          <a:p>
            <a:endParaRPr lang="en"/>
          </a:p>
          <a:p>
            <a:pPr lvl="0" rtl="0">
              <a:buNone/>
            </a:pPr>
            <a:r>
              <a:rPr lang="en"/>
              <a:t>In these simulations we also tested all three interim monitoring schemes (Pocock OF and FHO), and compared performance of the designs when investigator assumptions were accurate or inaccurate. We evaluated the designs based on these criteria listed.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HR</a:t>
            </a:r>
          </a:p>
          <a:p>
            <a:endParaRPr lang="en"/>
          </a:p>
          <a:p>
            <a:pPr>
              <a:buNone/>
            </a:pPr>
            <a:r>
              <a:rPr lang="en"/>
              <a:t>For our simulation, then, we used a monitoring design similar to the one proposed for the motivating study. We had four interim monitoring periods, at sample size of 9, 18, 28 and 35 per group, or if reestimation then the last two were set in that process.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3886198"/>
            <a:ext cx="9144000" cy="2971799"/>
          </a:xfrm>
          <a:prstGeom prst="rect">
            <a:avLst/>
          </a:prstGeom>
          <a:solidFill>
            <a:schemeClr val="dk2"/>
          </a:solidFill>
          <a:ln>
            <a:noFill/>
          </a:ln>
        </p:spPr>
        <p:txBody>
          <a:bodyPr lIns="91425" tIns="45700" rIns="91425" bIns="45700" anchor="ctr" anchorCtr="0">
            <a:noAutofit/>
          </a:bodyPr>
          <a:lstStyle/>
          <a:p>
            <a:endParaRPr/>
          </a:p>
        </p:txBody>
      </p:sp>
      <p:cxnSp>
        <p:nvCxnSpPr>
          <p:cNvPr id="9" name="Shape 9"/>
          <p:cNvCxnSpPr/>
          <p:nvPr/>
        </p:nvCxnSpPr>
        <p:spPr>
          <a:xfrm>
            <a:off x="0" y="3886198"/>
            <a:ext cx="9144000" cy="0"/>
          </a:xfrm>
          <a:prstGeom prst="straightConnector1">
            <a:avLst/>
          </a:prstGeom>
          <a:noFill/>
          <a:ln w="28575" cap="flat">
            <a:solidFill>
              <a:schemeClr val="dk1"/>
            </a:solidFill>
            <a:prstDash val="solid"/>
            <a:round/>
            <a:headEnd type="none" w="med" len="med"/>
            <a:tailEnd type="none" w="med" len="med"/>
          </a:ln>
        </p:spPr>
      </p:cxnSp>
      <p:sp>
        <p:nvSpPr>
          <p:cNvPr id="10" name="Shape 10"/>
          <p:cNvSpPr txBox="1">
            <a:spLocks noGrp="1"/>
          </p:cNvSpPr>
          <p:nvPr>
            <p:ph type="ctrTitle"/>
          </p:nvPr>
        </p:nvSpPr>
        <p:spPr>
          <a:xfrm>
            <a:off x="685800" y="2157750"/>
            <a:ext cx="7772400" cy="1650599"/>
          </a:xfrm>
          <a:prstGeom prst="rect">
            <a:avLst/>
          </a:prstGeom>
          <a:noFill/>
          <a:ln>
            <a:noFill/>
          </a:ln>
        </p:spPr>
        <p:txBody>
          <a:bodyPr lIns="91425" tIns="91425" rIns="91425" bIns="91425" anchor="b" anchorCtr="0"/>
          <a:lstStyle>
            <a:lvl1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1pPr>
            <a:lvl2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2pPr>
            <a:lvl3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3pPr>
            <a:lvl4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4pPr>
            <a:lvl5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5pPr>
            <a:lvl6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6pPr>
            <a:lvl7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7pPr>
            <a:lvl8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8pPr>
            <a:lvl9pPr marL="0" indent="304800" algn="l" rtl="0">
              <a:spcBef>
                <a:spcPts val="0"/>
              </a:spcBef>
              <a:buClr>
                <a:schemeClr val="dk2"/>
              </a:buClr>
              <a:buSzPct val="100000"/>
              <a:buFont typeface="Trebuchet MS"/>
              <a:buNone/>
              <a:defRPr sz="4800" b="1" i="0" u="none" strike="noStrike" cap="none" baseline="0">
                <a:solidFill>
                  <a:schemeClr val="dk2"/>
                </a:solidFill>
                <a:latin typeface="Trebuchet MS"/>
                <a:ea typeface="Trebuchet MS"/>
                <a:cs typeface="Trebuchet MS"/>
                <a:sym typeface="Trebuchet MS"/>
              </a:defRPr>
            </a:lvl9pPr>
          </a:lstStyle>
          <a:p>
            <a:endParaRPr/>
          </a:p>
        </p:txBody>
      </p:sp>
      <p:sp>
        <p:nvSpPr>
          <p:cNvPr id="11" name="Shape 11"/>
          <p:cNvSpPr txBox="1">
            <a:spLocks noGrp="1"/>
          </p:cNvSpPr>
          <p:nvPr>
            <p:ph type="subTitle" idx="1"/>
          </p:nvPr>
        </p:nvSpPr>
        <p:spPr>
          <a:xfrm>
            <a:off x="685800" y="3953037"/>
            <a:ext cx="7772400" cy="1259400"/>
          </a:xfrm>
          <a:prstGeom prst="rect">
            <a:avLst/>
          </a:prstGeom>
          <a:noFill/>
          <a:ln>
            <a:noFill/>
          </a:ln>
        </p:spPr>
        <p:txBody>
          <a:bodyPr lIns="91425" tIns="91425" rIns="91425" bIns="91425" anchor="t" anchorCtr="0"/>
          <a:lstStyle>
            <a:lvl1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1pPr>
            <a:lvl2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2pPr>
            <a:lvl3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3pPr>
            <a:lvl4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4pPr>
            <a:lvl5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5pPr>
            <a:lvl6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6pPr>
            <a:lvl7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7pPr>
            <a:lvl8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8pPr>
            <a:lvl9pPr marL="0" indent="228600" algn="l" rtl="0">
              <a:spcBef>
                <a:spcPts val="0"/>
              </a:spcBef>
              <a:buClr>
                <a:schemeClr val="lt2"/>
              </a:buClr>
              <a:buSzPct val="100000"/>
              <a:buFont typeface="Trebuchet MS"/>
              <a:buNone/>
              <a:defRPr sz="3600" b="0" i="0" u="none" strike="noStrike" cap="none" baseline="0">
                <a:solidFill>
                  <a:schemeClr val="lt2"/>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endParaRPr/>
          </a:p>
        </p:txBody>
      </p:sp>
      <p:cxnSp>
        <p:nvCxnSpPr>
          <p:cNvPr id="14" name="Shape 14"/>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1"/>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1"/>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1"/>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1"/>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1"/>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1"/>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1"/>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1"/>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endParaRPr/>
          </a:p>
        </p:txBody>
      </p:sp>
      <p:cxnSp>
        <p:nvCxnSpPr>
          <p:cNvPr id="19" name="Shape 19"/>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1"/>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1"/>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1"/>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1"/>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1"/>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1"/>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1"/>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1"/>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3"/>
        <p:cNvGrpSpPr/>
        <p:nvPr/>
      </p:nvGrpSpPr>
      <p:grpSpPr>
        <a:xfrm>
          <a:off x="0" y="0"/>
          <a:ext cx="0" cy="0"/>
          <a:chOff x="0" y="0"/>
          <a:chExt cx="0" cy="0"/>
        </a:xfrm>
      </p:grpSpPr>
      <p:sp>
        <p:nvSpPr>
          <p:cNvPr id="24" name="Shape 24"/>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endParaRPr/>
          </a:p>
        </p:txBody>
      </p:sp>
      <p:cxnSp>
        <p:nvCxnSpPr>
          <p:cNvPr id="25" name="Shape 25"/>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1"/>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1"/>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1"/>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1"/>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1"/>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1"/>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1"/>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1"/>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7"/>
        <p:cNvGrpSpPr/>
        <p:nvPr/>
      </p:nvGrpSpPr>
      <p:grpSpPr>
        <a:xfrm>
          <a:off x="0" y="0"/>
          <a:ext cx="0" cy="0"/>
          <a:chOff x="0" y="0"/>
          <a:chExt cx="0" cy="0"/>
        </a:xfrm>
      </p:grpSpPr>
      <p:sp>
        <p:nvSpPr>
          <p:cNvPr id="28" name="Shape 28"/>
          <p:cNvSpPr/>
          <p:nvPr/>
        </p:nvSpPr>
        <p:spPr>
          <a:xfrm>
            <a:off x="0" y="5633442"/>
            <a:ext cx="9144000" cy="1224599"/>
          </a:xfrm>
          <a:prstGeom prst="rect">
            <a:avLst/>
          </a:prstGeom>
          <a:solidFill>
            <a:schemeClr val="dk2"/>
          </a:solidFill>
          <a:ln>
            <a:noFill/>
          </a:ln>
        </p:spPr>
        <p:txBody>
          <a:bodyPr lIns="91425" tIns="45700" rIns="91425" bIns="45700" anchor="ctr" anchorCtr="0">
            <a:noAutofit/>
          </a:bodyPr>
          <a:lstStyle/>
          <a:p>
            <a:endParaRPr/>
          </a:p>
        </p:txBody>
      </p:sp>
      <p:cxnSp>
        <p:nvCxnSpPr>
          <p:cNvPr id="29" name="Shape 29"/>
          <p:cNvCxnSpPr/>
          <p:nvPr/>
        </p:nvCxnSpPr>
        <p:spPr>
          <a:xfrm>
            <a:off x="0" y="5633442"/>
            <a:ext cx="9144000" cy="0"/>
          </a:xfrm>
          <a:prstGeom prst="straightConnector1">
            <a:avLst/>
          </a:prstGeom>
          <a:noFill/>
          <a:ln w="28575" cap="flat">
            <a:solidFill>
              <a:schemeClr val="dk1"/>
            </a:solidFill>
            <a:prstDash val="solid"/>
            <a:round/>
            <a:headEnd type="none" w="med" len="med"/>
            <a:tailEnd type="none" w="med" len="med"/>
          </a:ln>
        </p:spPr>
      </p:cxnSp>
      <p:sp>
        <p:nvSpPr>
          <p:cNvPr id="30" name="Shape 3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1pPr>
            <a:lvl2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2pPr>
            <a:lvl3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3pPr>
            <a:lvl4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4pPr>
            <a:lvl5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5pPr>
            <a:lvl6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6pPr>
            <a:lvl7pPr marL="285750" indent="-285750" algn="ctr" rtl="0">
              <a:lnSpc>
                <a:spcPct val="100000"/>
              </a:lnSpc>
              <a:spcBef>
                <a:spcPts val="0"/>
              </a:spcBef>
              <a:spcAft>
                <a:spcPts val="0"/>
              </a:spcAft>
              <a:buClr>
                <a:schemeClr val="lt1"/>
              </a:buClr>
              <a:buSzPct val="166666"/>
              <a:buFont typeface="Arial"/>
              <a:buChar char="•"/>
              <a:defRPr sz="1800">
                <a:solidFill>
                  <a:schemeClr val="lt1"/>
                </a:solidFill>
              </a:defRPr>
            </a:lvl7pPr>
            <a:lvl8pPr marL="285750" indent="-285750" algn="ctr" rtl="0">
              <a:lnSpc>
                <a:spcPct val="100000"/>
              </a:lnSpc>
              <a:spcBef>
                <a:spcPts val="0"/>
              </a:spcBef>
              <a:spcAft>
                <a:spcPts val="0"/>
              </a:spcAft>
              <a:buClr>
                <a:schemeClr val="lt1"/>
              </a:buClr>
              <a:buSzPct val="100000"/>
              <a:buFont typeface="Courier New"/>
              <a:buChar char="o"/>
              <a:defRPr sz="1800">
                <a:solidFill>
                  <a:schemeClr val="lt1"/>
                </a:solidFill>
              </a:defRPr>
            </a:lvl8pPr>
            <a:lvl9pPr marL="285750" indent="-285750" algn="ctr" rtl="0">
              <a:lnSpc>
                <a:spcPct val="100000"/>
              </a:lnSpc>
              <a:spcBef>
                <a:spcPts val="0"/>
              </a:spcBef>
              <a:spcAft>
                <a:spcPts val="0"/>
              </a:spcAft>
              <a:buClr>
                <a:schemeClr val="lt1"/>
              </a:buClr>
              <a:buSzPct val="100000"/>
              <a:buFont typeface="Wingdings"/>
              <a:buChar char="§"/>
              <a:defRPr sz="1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1pPr>
            <a:lvl2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2pPr>
            <a:lvl3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3pPr>
            <a:lvl4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4pPr>
            <a:lvl5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5pPr>
            <a:lvl6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6pPr>
            <a:lvl7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7pPr>
            <a:lvl8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8pPr>
            <a:lvl9pPr marL="0" indent="228600" algn="l" rtl="0">
              <a:spcBef>
                <a:spcPts val="0"/>
              </a:spcBef>
              <a:buClr>
                <a:schemeClr val="lt1"/>
              </a:buClr>
              <a:buSzPct val="100000"/>
              <a:buFont typeface="Trebuchet MS"/>
              <a:buNone/>
              <a:defRPr sz="3600" b="1" i="0" u="none" strike="noStrike" cap="none" baseline="0">
                <a:solidFill>
                  <a:schemeClr val="lt1"/>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2"/>
              </a:buClr>
              <a:buSzPct val="166666"/>
              <a:buFont typeface="Arial"/>
              <a:buChar char="•"/>
              <a:defRPr sz="3000" b="0" i="0" u="none" strike="noStrike" cap="none" baseline="0">
                <a:solidFill>
                  <a:schemeClr val="dk2"/>
                </a:solidFill>
                <a:latin typeface="Trebuchet MS"/>
                <a:ea typeface="Trebuchet MS"/>
                <a:cs typeface="Trebuchet MS"/>
                <a:sym typeface="Trebuchet MS"/>
              </a:defRPr>
            </a:lvl1pPr>
            <a:lvl2pPr marL="742950" indent="-285750" algn="l" rtl="0">
              <a:spcBef>
                <a:spcPts val="480"/>
              </a:spcBef>
              <a:buClr>
                <a:schemeClr val="dk2"/>
              </a:buClr>
              <a:buSzPct val="100000"/>
              <a:buFont typeface="Courier New"/>
              <a:buChar char="o"/>
              <a:defRPr sz="2400" b="0" i="0" u="none" strike="noStrike" cap="none" baseline="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Trebuchet MS"/>
                <a:ea typeface="Trebuchet MS"/>
                <a:cs typeface="Trebuchet MS"/>
                <a:sym typeface="Trebuchet MS"/>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Trebuchet MS"/>
                <a:ea typeface="Trebuchet MS"/>
                <a:cs typeface="Trebuchet MS"/>
                <a:sym typeface="Trebuchet MS"/>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Trebuchet MS"/>
                <a:ea typeface="Trebuchet MS"/>
                <a:cs typeface="Trebuchet MS"/>
                <a:sym typeface="Trebuchet MS"/>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Trebuchet MS"/>
                <a:ea typeface="Trebuchet MS"/>
                <a:cs typeface="Trebuchet MS"/>
                <a:sym typeface="Trebuchet MS"/>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Trebuchet MS"/>
                <a:ea typeface="Trebuchet MS"/>
                <a:cs typeface="Trebuchet MS"/>
                <a:sym typeface="Trebuchet MS"/>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Trebuchet MS"/>
                <a:ea typeface="Trebuchet MS"/>
                <a:cs typeface="Trebuchet MS"/>
                <a:sym typeface="Trebuchet MS"/>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2157750"/>
            <a:ext cx="7772400" cy="1650599"/>
          </a:xfrm>
          <a:prstGeom prst="rect">
            <a:avLst/>
          </a:prstGeom>
        </p:spPr>
        <p:txBody>
          <a:bodyPr lIns="91425" tIns="91425" rIns="91425" bIns="91425" anchor="b" anchorCtr="0">
            <a:noAutofit/>
          </a:bodyPr>
          <a:lstStyle/>
          <a:p>
            <a:pPr>
              <a:buNone/>
            </a:pPr>
            <a:r>
              <a:rPr lang="en" sz="3000" dirty="0"/>
              <a:t>Evaluating an Adaptive Clinical Trial with Quantitative Endpoints, Sample Size Re-estimation, Sequential Monitoring for Efficacy, and Monitoring for Futility</a:t>
            </a:r>
          </a:p>
        </p:txBody>
      </p:sp>
      <p:sp>
        <p:nvSpPr>
          <p:cNvPr id="34" name="Shape 34"/>
          <p:cNvSpPr txBox="1">
            <a:spLocks noGrp="1"/>
          </p:cNvSpPr>
          <p:nvPr>
            <p:ph type="subTitle" idx="1"/>
          </p:nvPr>
        </p:nvSpPr>
        <p:spPr>
          <a:xfrm>
            <a:off x="381000" y="3953025"/>
            <a:ext cx="8522700" cy="1259400"/>
          </a:xfrm>
          <a:prstGeom prst="rect">
            <a:avLst/>
          </a:prstGeom>
        </p:spPr>
        <p:txBody>
          <a:bodyPr lIns="91425" tIns="91425" rIns="91425" bIns="91425" anchor="t" anchorCtr="0">
            <a:noAutofit/>
          </a:bodyPr>
          <a:lstStyle/>
          <a:p>
            <a:pPr lvl="0" rtl="0">
              <a:buNone/>
            </a:pPr>
            <a:r>
              <a:rPr lang="en" dirty="0"/>
              <a:t>By: Harrison </a:t>
            </a:r>
            <a:r>
              <a:rPr lang="en" dirty="0" smtClean="0"/>
              <a:t>Reeder</a:t>
            </a:r>
            <a:endParaRPr lang="en" dirty="0"/>
          </a:p>
          <a:p>
            <a:pPr>
              <a:buNone/>
            </a:pPr>
            <a:r>
              <a:rPr lang="en" dirty="0"/>
              <a:t>Mentor: Dr. Kathryn </a:t>
            </a:r>
            <a:r>
              <a:rPr lang="en" dirty="0" smtClean="0"/>
              <a:t>Chaloner</a:t>
            </a:r>
          </a:p>
          <a:p>
            <a:pPr>
              <a:buNone/>
            </a:pPr>
            <a:r>
              <a:rPr lang="en" dirty="0" smtClean="0"/>
              <a:t>Iowa Summer Institute in Biostatistics</a:t>
            </a:r>
            <a:endParaRPr lang="en"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Designing the Simulation</a:t>
            </a:r>
          </a:p>
        </p:txBody>
      </p:sp>
      <p:sp>
        <p:nvSpPr>
          <p:cNvPr id="91" name="Shape 91"/>
          <p:cNvSpPr txBox="1"/>
          <p:nvPr/>
        </p:nvSpPr>
        <p:spPr>
          <a:xfrm>
            <a:off x="4283450" y="1987475"/>
            <a:ext cx="4860600" cy="3617699"/>
          </a:xfrm>
          <a:prstGeom prst="rect">
            <a:avLst/>
          </a:prstGeom>
        </p:spPr>
        <p:txBody>
          <a:bodyPr lIns="91425" tIns="91425" rIns="91425" bIns="91425" anchor="t" anchorCtr="0">
            <a:noAutofit/>
          </a:bodyPr>
          <a:lstStyle/>
          <a:p>
            <a:pPr lvl="0"/>
            <a:r>
              <a:rPr lang="en-US" sz="2400" dirty="0" smtClean="0">
                <a:solidFill>
                  <a:schemeClr val="dk2"/>
                </a:solidFill>
                <a:latin typeface="Trebuchet MS"/>
                <a:ea typeface="Trebuchet MS"/>
                <a:cs typeface="Trebuchet MS"/>
                <a:sym typeface="Trebuchet MS"/>
              </a:rPr>
              <a:t>Motivating Study: Effect </a:t>
            </a:r>
            <a:r>
              <a:rPr lang="en-US" sz="2400" dirty="0">
                <a:solidFill>
                  <a:schemeClr val="dk2"/>
                </a:solidFill>
                <a:latin typeface="Trebuchet MS"/>
                <a:ea typeface="Trebuchet MS"/>
                <a:cs typeface="Trebuchet MS"/>
                <a:sym typeface="Trebuchet MS"/>
              </a:rPr>
              <a:t>of Sleeping Drug in Adolescents and Young Adults with Autism Spectrum Disorder</a:t>
            </a:r>
            <a:endParaRPr lang="en" sz="2400" dirty="0">
              <a:solidFill>
                <a:schemeClr val="dk2"/>
              </a:solidFill>
              <a:latin typeface="Trebuchet MS"/>
              <a:ea typeface="Trebuchet MS"/>
              <a:cs typeface="Trebuchet MS"/>
              <a:sym typeface="Trebuchet MS"/>
            </a:endParaRPr>
          </a:p>
          <a:p>
            <a:pPr lvl="0" rtl="0">
              <a:buNone/>
            </a:pPr>
            <a:endParaRPr lang="en" sz="2400" dirty="0" smtClean="0">
              <a:solidFill>
                <a:schemeClr val="dk2"/>
              </a:solidFill>
              <a:latin typeface="Trebuchet MS"/>
              <a:ea typeface="Trebuchet MS"/>
              <a:cs typeface="Trebuchet MS"/>
              <a:sym typeface="Trebuchet MS"/>
            </a:endParaRPr>
          </a:p>
          <a:p>
            <a:pPr lvl="0" rtl="0">
              <a:buNone/>
            </a:pPr>
            <a:r>
              <a:rPr lang="en" sz="2400" dirty="0" smtClean="0">
                <a:solidFill>
                  <a:schemeClr val="dk2"/>
                </a:solidFill>
                <a:latin typeface="Trebuchet MS"/>
                <a:ea typeface="Trebuchet MS"/>
                <a:cs typeface="Trebuchet MS"/>
                <a:sym typeface="Trebuchet MS"/>
              </a:rPr>
              <a:t>Design </a:t>
            </a:r>
            <a:r>
              <a:rPr lang="en" sz="2400" dirty="0">
                <a:solidFill>
                  <a:schemeClr val="dk2"/>
                </a:solidFill>
                <a:latin typeface="Trebuchet MS"/>
                <a:ea typeface="Trebuchet MS"/>
                <a:cs typeface="Trebuchet MS"/>
                <a:sym typeface="Trebuchet MS"/>
              </a:rPr>
              <a:t>assumptions:</a:t>
            </a:r>
          </a:p>
          <a:p>
            <a:pPr marL="457200" lvl="0" indent="-342900" rtl="0">
              <a:buClr>
                <a:schemeClr val="dk2"/>
              </a:buClr>
              <a:buSzPct val="166666"/>
              <a:buFont typeface="Arial"/>
              <a:buChar char="•"/>
            </a:pPr>
            <a:r>
              <a:rPr lang="en" sz="1800" dirty="0">
                <a:solidFill>
                  <a:schemeClr val="dk2"/>
                </a:solidFill>
                <a:latin typeface="Trebuchet MS"/>
                <a:ea typeface="Trebuchet MS"/>
                <a:cs typeface="Trebuchet MS"/>
                <a:sym typeface="Trebuchet MS"/>
              </a:rPr>
              <a:t>Mean treatment effect: </a:t>
            </a:r>
            <a:r>
              <a:rPr lang="en" sz="1800" dirty="0" smtClean="0">
                <a:solidFill>
                  <a:schemeClr val="dk2"/>
                </a:solidFill>
                <a:latin typeface="Trebuchet MS"/>
                <a:ea typeface="Trebuchet MS"/>
                <a:cs typeface="Trebuchet MS"/>
                <a:sym typeface="Trebuchet MS"/>
              </a:rPr>
              <a:t>32</a:t>
            </a:r>
            <a:endParaRPr lang="en" sz="1800" dirty="0">
              <a:solidFill>
                <a:schemeClr val="dk2"/>
              </a:solidFill>
              <a:latin typeface="Trebuchet MS"/>
              <a:ea typeface="Trebuchet MS"/>
              <a:cs typeface="Trebuchet MS"/>
              <a:sym typeface="Trebuchet MS"/>
            </a:endParaRPr>
          </a:p>
          <a:p>
            <a:pPr marL="457200" lvl="0" indent="-342900" rtl="0">
              <a:buClr>
                <a:schemeClr val="dk2"/>
              </a:buClr>
              <a:buSzPct val="166666"/>
              <a:buFont typeface="Arial"/>
              <a:buChar char="•"/>
            </a:pPr>
            <a:r>
              <a:rPr lang="en" sz="1800" dirty="0">
                <a:solidFill>
                  <a:schemeClr val="dk2"/>
                </a:solidFill>
                <a:latin typeface="Trebuchet MS"/>
                <a:ea typeface="Trebuchet MS"/>
                <a:cs typeface="Trebuchet MS"/>
                <a:sym typeface="Trebuchet MS"/>
              </a:rPr>
              <a:t>Response standard deviation: </a:t>
            </a:r>
            <a:r>
              <a:rPr lang="en" sz="1800" dirty="0" smtClean="0">
                <a:solidFill>
                  <a:schemeClr val="dk2"/>
                </a:solidFill>
                <a:latin typeface="Trebuchet MS"/>
                <a:ea typeface="Trebuchet MS"/>
                <a:cs typeface="Trebuchet MS"/>
                <a:sym typeface="Trebuchet MS"/>
              </a:rPr>
              <a:t>36</a:t>
            </a:r>
            <a:endParaRPr lang="en" sz="1800" dirty="0">
              <a:solidFill>
                <a:schemeClr val="dk2"/>
              </a:solidFill>
              <a:latin typeface="Trebuchet MS"/>
              <a:ea typeface="Trebuchet MS"/>
              <a:cs typeface="Trebuchet MS"/>
              <a:sym typeface="Trebuchet MS"/>
            </a:endParaRPr>
          </a:p>
        </p:txBody>
      </p:sp>
      <p:sp>
        <p:nvSpPr>
          <p:cNvPr id="92" name="Shape 92"/>
          <p:cNvSpPr txBox="1"/>
          <p:nvPr/>
        </p:nvSpPr>
        <p:spPr>
          <a:xfrm>
            <a:off x="6427475" y="5966750"/>
            <a:ext cx="2545199" cy="302099"/>
          </a:xfrm>
          <a:prstGeom prst="rect">
            <a:avLst/>
          </a:prstGeom>
          <a:noFill/>
        </p:spPr>
        <p:txBody>
          <a:bodyPr lIns="91425" tIns="91425" rIns="91425" bIns="91425" anchor="t" anchorCtr="0">
            <a:noAutofit/>
          </a:bodyPr>
          <a:lstStyle/>
          <a:p>
            <a:pPr>
              <a:buNone/>
            </a:pPr>
            <a:r>
              <a:rPr lang="en">
                <a:latin typeface="Trebuchet MS"/>
                <a:ea typeface="Trebuchet MS"/>
                <a:cs typeface="Trebuchet MS"/>
                <a:sym typeface="Trebuchet MS"/>
              </a:rPr>
              <a:t>Simulation seed: 42 Conditional power seed: 123</a:t>
            </a:r>
          </a:p>
        </p:txBody>
      </p:sp>
      <mc:AlternateContent xmlns:mc="http://schemas.openxmlformats.org/markup-compatibility/2006" xmlns:a14="http://schemas.microsoft.com/office/drawing/2010/main">
        <mc:Choice Requires="a14">
          <p:graphicFrame>
            <p:nvGraphicFramePr>
              <p:cNvPr id="6" name="Diagram 5"/>
              <p:cNvGraphicFramePr/>
              <p:nvPr>
                <p:extLst>
                  <p:ext uri="{D42A27DB-BD31-4B8C-83A1-F6EECF244321}">
                    <p14:modId xmlns:p14="http://schemas.microsoft.com/office/powerpoint/2010/main" val="4013148531"/>
                  </p:ext>
                </p:extLst>
              </p:nvPr>
            </p:nvGraphicFramePr>
            <p:xfrm>
              <a:off x="152400" y="1752601"/>
              <a:ext cx="419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6" name="Diagram 5"/>
              <p:cNvGraphicFramePr/>
              <p:nvPr>
                <p:extLst>
                  <p:ext uri="{D42A27DB-BD31-4B8C-83A1-F6EECF244321}">
                    <p14:modId xmlns:p14="http://schemas.microsoft.com/office/powerpoint/2010/main" val="4013148531"/>
                  </p:ext>
                </p:extLst>
              </p:nvPr>
            </p:nvGraphicFramePr>
            <p:xfrm>
              <a:off x="152400" y="1752601"/>
              <a:ext cx="41910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Comparison of Boundary Types</a:t>
            </a:r>
          </a:p>
        </p:txBody>
      </p:sp>
      <p:sp>
        <p:nvSpPr>
          <p:cNvPr id="132" name="Shape 132"/>
          <p:cNvSpPr txBox="1">
            <a:spLocks noGrp="1"/>
          </p:cNvSpPr>
          <p:nvPr>
            <p:ph type="body" idx="1"/>
          </p:nvPr>
        </p:nvSpPr>
        <p:spPr>
          <a:xfrm>
            <a:off x="79650" y="1615300"/>
            <a:ext cx="8984699" cy="4967700"/>
          </a:xfrm>
          <a:prstGeom prst="rect">
            <a:avLst/>
          </a:prstGeom>
        </p:spPr>
        <p:txBody>
          <a:bodyPr lIns="91425" tIns="91425" rIns="91425" bIns="91425" anchor="t" anchorCtr="0">
            <a:noAutofit/>
          </a:bodyPr>
          <a:lstStyle/>
          <a:p>
            <a:pPr marL="457200" lvl="0" indent="-381000" rtl="0">
              <a:buClr>
                <a:schemeClr val="dk2"/>
              </a:buClr>
              <a:buSzPct val="133333"/>
              <a:buFont typeface="Arial"/>
              <a:buChar char="•"/>
            </a:pPr>
            <a:r>
              <a:rPr lang="en" dirty="0"/>
              <a:t>Pocock</a:t>
            </a:r>
          </a:p>
          <a:p>
            <a:pPr marL="914400" lvl="1" indent="-381000" rtl="0">
              <a:buClr>
                <a:schemeClr val="dk2"/>
              </a:buClr>
              <a:buSzPct val="80000"/>
              <a:buFont typeface="Courier New"/>
              <a:buChar char="o"/>
            </a:pPr>
            <a:r>
              <a:rPr lang="en" dirty="0"/>
              <a:t>Highest Type I error</a:t>
            </a:r>
          </a:p>
          <a:p>
            <a:pPr marL="914400" lvl="1" indent="-381000" rtl="0">
              <a:buClr>
                <a:schemeClr val="dk2"/>
              </a:buClr>
              <a:buSzPct val="80000"/>
              <a:buFont typeface="Courier New"/>
              <a:buChar char="o"/>
            </a:pPr>
            <a:r>
              <a:rPr lang="en" dirty="0"/>
              <a:t>Highest bias</a:t>
            </a:r>
          </a:p>
          <a:p>
            <a:pPr marL="914400" lvl="1" indent="-381000" rtl="0">
              <a:buClr>
                <a:schemeClr val="dk2"/>
              </a:buClr>
              <a:buSzPct val="80000"/>
              <a:buFont typeface="Courier New"/>
              <a:buChar char="o"/>
            </a:pPr>
            <a:r>
              <a:rPr lang="en" dirty="0"/>
              <a:t>Lowest power</a:t>
            </a:r>
          </a:p>
          <a:p>
            <a:pPr marL="914400" lvl="1" indent="-381000" rtl="0">
              <a:buClr>
                <a:schemeClr val="dk2"/>
              </a:buClr>
              <a:buSzPct val="80000"/>
              <a:buFont typeface="Courier New"/>
              <a:buChar char="o"/>
            </a:pPr>
            <a:r>
              <a:rPr lang="en" dirty="0"/>
              <a:t>Smallest sample size (i.e., best chance of finding efficacy early)</a:t>
            </a:r>
          </a:p>
          <a:p>
            <a:pPr marL="457200" lvl="0" indent="-381000" rtl="0">
              <a:buClr>
                <a:schemeClr val="dk2"/>
              </a:buClr>
              <a:buSzPct val="133333"/>
              <a:buFont typeface="Arial"/>
              <a:buChar char="•"/>
            </a:pPr>
            <a:r>
              <a:rPr lang="en" dirty="0"/>
              <a:t>O'Brien-Fleming and Fleming-Harrington-O'Brien</a:t>
            </a:r>
          </a:p>
          <a:p>
            <a:pPr marL="914400" lvl="1" indent="-381000" rtl="0">
              <a:buClr>
                <a:schemeClr val="dk2"/>
              </a:buClr>
              <a:buSzPct val="80000"/>
              <a:buFont typeface="Courier New"/>
              <a:buChar char="o"/>
            </a:pPr>
            <a:r>
              <a:rPr lang="en" dirty="0"/>
              <a:t>Similar results across measures and assumptions</a:t>
            </a:r>
          </a:p>
          <a:p>
            <a:pPr marL="1371600" lvl="2" indent="-381000" rtl="0">
              <a:buClr>
                <a:schemeClr val="dk2"/>
              </a:buClr>
              <a:buSzPct val="80000"/>
              <a:buFont typeface="Wingdings"/>
              <a:buChar char="§"/>
            </a:pPr>
            <a:r>
              <a:rPr lang="en" dirty="0"/>
              <a:t>O'Brien-Fleming boundary is more commonly used</a:t>
            </a:r>
          </a:p>
        </p:txBody>
      </p:sp>
    </p:spTree>
    <p:extLst>
      <p:ext uri="{BB962C8B-B14F-4D97-AF65-F5344CB8AC3E}">
        <p14:creationId xmlns:p14="http://schemas.microsoft.com/office/powerpoint/2010/main" val="225289912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53275" y="427050"/>
            <a:ext cx="8682899" cy="1143000"/>
          </a:xfrm>
          <a:prstGeom prst="rect">
            <a:avLst/>
          </a:prstGeom>
        </p:spPr>
        <p:txBody>
          <a:bodyPr lIns="91425" tIns="91425" rIns="91425" bIns="91425" anchor="b" anchorCtr="0">
            <a:noAutofit/>
          </a:bodyPr>
          <a:lstStyle/>
          <a:p>
            <a:pPr algn="ctr">
              <a:buNone/>
            </a:pPr>
            <a:r>
              <a:rPr lang="en" sz="3400" dirty="0"/>
              <a:t>Effect of Interim Monitoring for Efficacy </a:t>
            </a:r>
            <a:r>
              <a:rPr lang="en" sz="2700" dirty="0"/>
              <a:t>(Without Sample Size Re-estimation or Futility Monitoring)</a:t>
            </a:r>
          </a:p>
        </p:txBody>
      </p:sp>
      <p:sp>
        <p:nvSpPr>
          <p:cNvPr id="98" name="Shape 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200" dirty="0" smtClean="0"/>
              <a:t>Ending </a:t>
            </a:r>
            <a:r>
              <a:rPr lang="en" sz="3200" dirty="0"/>
              <a:t>sample size </a:t>
            </a:r>
            <a:r>
              <a:rPr lang="en" sz="3200" u="sng" dirty="0" smtClean="0"/>
              <a:t>&lt;</a:t>
            </a:r>
            <a:r>
              <a:rPr lang="en" sz="3200" dirty="0" smtClean="0"/>
              <a:t> 35 per group because </a:t>
            </a:r>
            <a:r>
              <a:rPr lang="en" sz="3200" dirty="0"/>
              <a:t>we can stop at </a:t>
            </a:r>
            <a:r>
              <a:rPr lang="en" sz="3200" dirty="0" smtClean="0"/>
              <a:t>earlier interim </a:t>
            </a:r>
            <a:r>
              <a:rPr lang="en" sz="3200" dirty="0"/>
              <a:t>points when results are </a:t>
            </a:r>
            <a:r>
              <a:rPr lang="en" sz="3200" dirty="0" smtClean="0"/>
              <a:t>significant</a:t>
            </a:r>
            <a:endParaRPr lang="en" sz="3200" dirty="0"/>
          </a:p>
        </p:txBody>
      </p:sp>
      <p:pic>
        <p:nvPicPr>
          <p:cNvPr id="4" name="Picture 2" descr="C:\Users\reede_000\Desktop\more graphs\sampnorecalcnoc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84575"/>
            <a:ext cx="5715000" cy="369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28600" y="274637"/>
            <a:ext cx="8458200" cy="1143000"/>
          </a:xfrm>
          <a:prstGeom prst="rect">
            <a:avLst/>
          </a:prstGeom>
        </p:spPr>
        <p:txBody>
          <a:bodyPr lIns="91425" tIns="91425" rIns="91425" bIns="91425" anchor="b" anchorCtr="0">
            <a:noAutofit/>
          </a:bodyPr>
          <a:lstStyle/>
          <a:p>
            <a:pPr algn="ctr">
              <a:buNone/>
            </a:pPr>
            <a:r>
              <a:rPr lang="en" sz="3300" dirty="0"/>
              <a:t>Effects of Interim Monitoring for Futility </a:t>
            </a:r>
            <a:r>
              <a:rPr lang="en" sz="3300" dirty="0" smtClean="0"/>
              <a:t>    </a:t>
            </a:r>
            <a:r>
              <a:rPr lang="en" sz="2800" dirty="0" smtClean="0"/>
              <a:t>(</a:t>
            </a:r>
            <a:r>
              <a:rPr lang="en" sz="2800" dirty="0"/>
              <a:t>Without Sample Size Re-estimation)</a:t>
            </a:r>
          </a:p>
        </p:txBody>
      </p:sp>
      <p:sp>
        <p:nvSpPr>
          <p:cNvPr id="104" name="Shape 104"/>
          <p:cNvSpPr txBox="1">
            <a:spLocks noGrp="1"/>
          </p:cNvSpPr>
          <p:nvPr>
            <p:ph type="body" idx="1"/>
          </p:nvPr>
        </p:nvSpPr>
        <p:spPr>
          <a:xfrm>
            <a:off x="375300" y="1493850"/>
            <a:ext cx="8393400" cy="4967700"/>
          </a:xfrm>
          <a:prstGeom prst="rect">
            <a:avLst/>
          </a:prstGeom>
        </p:spPr>
        <p:txBody>
          <a:bodyPr lIns="91425" tIns="91425" rIns="91425" bIns="91425" anchor="t" anchorCtr="0">
            <a:noAutofit/>
          </a:bodyPr>
          <a:lstStyle/>
          <a:p>
            <a:pPr marL="457200" lvl="0" indent="-406400" rtl="0">
              <a:buClr>
                <a:schemeClr val="dk2"/>
              </a:buClr>
              <a:buSzPct val="166666"/>
              <a:buFont typeface="Arial"/>
              <a:buChar char="•"/>
            </a:pPr>
            <a:r>
              <a:rPr lang="en" sz="2800" dirty="0" smtClean="0"/>
              <a:t>Large </a:t>
            </a:r>
            <a:r>
              <a:rPr lang="en" sz="2800" dirty="0"/>
              <a:t>drop in true Type I error from ~0.05 to ~0.01 (more opportunities to stop an ineffective trial from following through to the end and having significance by chance</a:t>
            </a:r>
            <a:r>
              <a:rPr lang="en" sz="2800" dirty="0" smtClean="0"/>
              <a:t>)</a:t>
            </a:r>
          </a:p>
          <a:p>
            <a:pPr marL="457200" lvl="0" indent="-406400" rtl="0">
              <a:buClr>
                <a:schemeClr val="dk2"/>
              </a:buClr>
              <a:buSzPct val="166666"/>
              <a:buFont typeface="Arial"/>
              <a:buChar char="•"/>
            </a:pPr>
            <a:r>
              <a:rPr lang="en" sz="2800" dirty="0" smtClean="0"/>
              <a:t>Smaller </a:t>
            </a:r>
            <a:r>
              <a:rPr lang="en" sz="2800" dirty="0"/>
              <a:t>stopping point sample size when response variance is larger than expected</a:t>
            </a:r>
          </a:p>
          <a:p>
            <a:pPr marL="914400" lvl="1" indent="-406400" rtl="0">
              <a:buClr>
                <a:schemeClr val="dk2"/>
              </a:buClr>
              <a:buSzPct val="100000"/>
              <a:buFont typeface="Courier New"/>
              <a:buChar char="o"/>
            </a:pPr>
            <a:r>
              <a:rPr lang="en" sz="2800" dirty="0"/>
              <a:t>Chance of stopping early for futility, even if alternative is true, explains a slight drop in true power</a:t>
            </a:r>
          </a:p>
          <a:p>
            <a:endParaRPr lang="en" sz="2800"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ede_000\Desktop\more graphs\powernorecalcnoc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 y="4082943"/>
            <a:ext cx="3883572" cy="27750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ede_000\Desktop\more graphs\typeinorecalcnoc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1281258"/>
            <a:ext cx="3920836" cy="28016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eede_000\Desktop\more graphs\typeinorecalccp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455" y="1270748"/>
            <a:ext cx="3935545" cy="28121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eede_000\Desktop\more graphs\powernorecalccp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8455" y="4045804"/>
            <a:ext cx="3935545" cy="2812195"/>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03"/>
          <p:cNvSpPr txBox="1">
            <a:spLocks noGrp="1"/>
          </p:cNvSpPr>
          <p:nvPr>
            <p:ph type="title"/>
          </p:nvPr>
        </p:nvSpPr>
        <p:spPr>
          <a:xfrm>
            <a:off x="228600" y="36786"/>
            <a:ext cx="8458200" cy="1143000"/>
          </a:xfrm>
          <a:prstGeom prst="rect">
            <a:avLst/>
          </a:prstGeom>
        </p:spPr>
        <p:txBody>
          <a:bodyPr lIns="91425" tIns="91425" rIns="91425" bIns="91425" anchor="b" anchorCtr="0">
            <a:noAutofit/>
          </a:bodyPr>
          <a:lstStyle/>
          <a:p>
            <a:pPr algn="ctr">
              <a:buNone/>
            </a:pPr>
            <a:r>
              <a:rPr lang="en" sz="3300" dirty="0"/>
              <a:t>Effects of Interim Monitoring for Futility </a:t>
            </a:r>
            <a:r>
              <a:rPr lang="en" sz="3300" dirty="0" smtClean="0"/>
              <a:t>    </a:t>
            </a:r>
            <a:r>
              <a:rPr lang="en" sz="2800" dirty="0" smtClean="0"/>
              <a:t>(</a:t>
            </a:r>
            <a:r>
              <a:rPr lang="en" sz="2800" dirty="0"/>
              <a:t>Without Sample Size Re-estimation)</a:t>
            </a:r>
          </a:p>
        </p:txBody>
      </p:sp>
    </p:spTree>
    <p:extLst>
      <p:ext uri="{BB962C8B-B14F-4D97-AF65-F5344CB8AC3E}">
        <p14:creationId xmlns:p14="http://schemas.microsoft.com/office/powerpoint/2010/main" val="3307994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4098" name="Picture 2" descr="C:\Users\reede_000\Desktop\more graphs\sampnorecalcnoc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 y="327790"/>
            <a:ext cx="9138745" cy="6530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5122" name="Picture 2" descr="C:\Users\reede_000\Desktop\more graphs\sampnorecalccp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210"/>
            <a:ext cx="9144000" cy="6533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Effects of Sample Size Recalculation</a:t>
            </a:r>
          </a:p>
        </p:txBody>
      </p:sp>
      <p:sp>
        <p:nvSpPr>
          <p:cNvPr id="120" name="Shape 12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3200" dirty="0"/>
              <a:t>If </a:t>
            </a:r>
            <a:r>
              <a:rPr lang="en" sz="3200" dirty="0" smtClean="0"/>
              <a:t>initial estimate of treatment response variance was too high, </a:t>
            </a:r>
            <a:r>
              <a:rPr lang="en" sz="3200" dirty="0"/>
              <a:t>recalculation tends to decrease the ending sample size</a:t>
            </a:r>
          </a:p>
          <a:p>
            <a:pPr marL="914400" lvl="1" indent="-381000" rtl="0">
              <a:buClr>
                <a:schemeClr val="dk2"/>
              </a:buClr>
              <a:buSzPct val="80000"/>
              <a:buFont typeface="Courier New"/>
              <a:buChar char="o"/>
            </a:pPr>
            <a:r>
              <a:rPr lang="en" sz="2800" dirty="0"/>
              <a:t>Likewise, underestimated variance leads to a larger required sample </a:t>
            </a:r>
            <a:r>
              <a:rPr lang="en" sz="2800" dirty="0" smtClean="0"/>
              <a:t>size</a:t>
            </a:r>
          </a:p>
          <a:p>
            <a:pPr marL="457200" lvl="0" indent="-419100"/>
            <a:r>
              <a:rPr lang="en" sz="2800" dirty="0" smtClean="0"/>
              <a:t>Recalculation also maintains power of trial better even when initial estimate of variance is too low</a:t>
            </a:r>
            <a:endParaRPr lang="en" sz="3400" dirty="0" smtClean="0"/>
          </a:p>
          <a:p>
            <a:pPr marL="590550" indent="-457200">
              <a:buSzPct val="80000"/>
              <a:buFont typeface="Arial" pitchFamily="34" charset="0"/>
              <a:buChar char="•"/>
            </a:pPr>
            <a:endParaRPr lang="en" sz="3400" dirty="0" smtClean="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ede_000\Desktop\more graphs\powernorecalcnoc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 y="4082943"/>
            <a:ext cx="3883572" cy="27750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ede_000\Desktop\more graphs\typeinorecalcnoc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1281258"/>
            <a:ext cx="3920836" cy="28016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eede_000\Desktop\more graphs\typeinorecalccp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455" y="1270748"/>
            <a:ext cx="3935545" cy="28121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eede_000\Desktop\more graphs\powernorecalccp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8455" y="4045804"/>
            <a:ext cx="3935545" cy="2812195"/>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03"/>
          <p:cNvSpPr txBox="1">
            <a:spLocks noGrp="1"/>
          </p:cNvSpPr>
          <p:nvPr>
            <p:ph type="title"/>
          </p:nvPr>
        </p:nvSpPr>
        <p:spPr>
          <a:xfrm>
            <a:off x="228600" y="36786"/>
            <a:ext cx="8458200" cy="1143000"/>
          </a:xfrm>
          <a:prstGeom prst="rect">
            <a:avLst/>
          </a:prstGeom>
        </p:spPr>
        <p:txBody>
          <a:bodyPr lIns="91425" tIns="91425" rIns="91425" bIns="91425" anchor="b" anchorCtr="0">
            <a:noAutofit/>
          </a:bodyPr>
          <a:lstStyle/>
          <a:p>
            <a:pPr algn="ctr">
              <a:buNone/>
            </a:pPr>
            <a:r>
              <a:rPr lang="en" sz="3300" dirty="0"/>
              <a:t>Effects of </a:t>
            </a:r>
            <a:r>
              <a:rPr lang="en" sz="3300" dirty="0" smtClean="0"/>
              <a:t>Sample Size Re-estimation</a:t>
            </a:r>
            <a:r>
              <a:rPr lang="en" sz="3300" dirty="0" smtClean="0"/>
              <a:t>     </a:t>
            </a:r>
            <a:r>
              <a:rPr lang="en" sz="2800" dirty="0" smtClean="0"/>
              <a:t>(</a:t>
            </a:r>
            <a:r>
              <a:rPr lang="en" sz="2800" dirty="0"/>
              <a:t>Without </a:t>
            </a:r>
            <a:r>
              <a:rPr lang="en" sz="2800" dirty="0" smtClean="0"/>
              <a:t>Futility Monitoring)</a:t>
            </a:r>
            <a:endParaRPr lang="en" sz="2800" dirty="0"/>
          </a:p>
        </p:txBody>
      </p:sp>
      <p:pic>
        <p:nvPicPr>
          <p:cNvPr id="7170" name="Picture 2" descr="C:\Users\reede_000\Desktop\more graphs\typeirecalcnocp.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3862" y="1235581"/>
            <a:ext cx="3940138" cy="281547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eede_000\Desktop\more graphs\powerrecalcnocp.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455" y="4045803"/>
            <a:ext cx="3935545" cy="281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44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4098" name="Picture 2" descr="C:\Users\reede_000\Desktop\more graphs\sampnorecalcnoc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 y="327790"/>
            <a:ext cx="9138745" cy="653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58963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Outline</a:t>
            </a:r>
          </a:p>
        </p:txBody>
      </p:sp>
      <p:sp>
        <p:nvSpPr>
          <p:cNvPr id="40" name="Shape 40"/>
          <p:cNvSpPr txBox="1">
            <a:spLocks noGrp="1"/>
          </p:cNvSpPr>
          <p:nvPr>
            <p:ph type="body" idx="1"/>
          </p:nvPr>
        </p:nvSpPr>
        <p:spPr>
          <a:xfrm>
            <a:off x="357225" y="1600200"/>
            <a:ext cx="8476500" cy="49677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dirty="0"/>
              <a:t>What exactly does that title mean?</a:t>
            </a:r>
          </a:p>
          <a:p>
            <a:pPr marL="914400" lvl="1" indent="-381000" rtl="0">
              <a:buClr>
                <a:schemeClr val="dk2"/>
              </a:buClr>
              <a:buSzPct val="80000"/>
              <a:buFont typeface="Courier New"/>
              <a:buChar char="o"/>
            </a:pPr>
            <a:r>
              <a:rPr lang="en" dirty="0"/>
              <a:t>Basic Clinical Trial design</a:t>
            </a:r>
          </a:p>
          <a:p>
            <a:pPr marL="914400" lvl="1" indent="-381000" rtl="0">
              <a:buClr>
                <a:schemeClr val="dk2"/>
              </a:buClr>
              <a:buSzPct val="80000"/>
              <a:buFont typeface="Courier New"/>
              <a:buChar char="o"/>
            </a:pPr>
            <a:r>
              <a:rPr lang="en" dirty="0"/>
              <a:t>Interim Monitoring for Efficacy</a:t>
            </a:r>
          </a:p>
          <a:p>
            <a:pPr marL="1371600" lvl="2" indent="-381000" rtl="0">
              <a:buClr>
                <a:schemeClr val="dk2"/>
              </a:buClr>
              <a:buSzPct val="80000"/>
              <a:buFont typeface="Wingdings"/>
              <a:buChar char="§"/>
            </a:pPr>
            <a:r>
              <a:rPr lang="en" dirty="0"/>
              <a:t>3 schemes for interim monitoring for efficacy</a:t>
            </a:r>
          </a:p>
          <a:p>
            <a:pPr marL="914400" lvl="1" indent="-381000" rtl="0">
              <a:buClr>
                <a:schemeClr val="dk2"/>
              </a:buClr>
              <a:buSzPct val="80000"/>
              <a:buFont typeface="Courier New"/>
              <a:buChar char="o"/>
            </a:pPr>
            <a:r>
              <a:rPr lang="en" dirty="0"/>
              <a:t>Interim monitoring for futility</a:t>
            </a:r>
          </a:p>
          <a:p>
            <a:pPr marL="914400" lvl="1" indent="-381000" rtl="0">
              <a:buClr>
                <a:schemeClr val="dk2"/>
              </a:buClr>
              <a:buSzPct val="80000"/>
              <a:buFont typeface="Courier New"/>
              <a:buChar char="o"/>
            </a:pPr>
            <a:r>
              <a:rPr lang="en" dirty="0"/>
              <a:t>Adaptive sample size re-estimation</a:t>
            </a:r>
          </a:p>
          <a:p>
            <a:pPr marL="457200" lvl="0" indent="-419100" rtl="0">
              <a:buClr>
                <a:schemeClr val="dk2"/>
              </a:buClr>
              <a:buSzPct val="166666"/>
              <a:buFont typeface="Arial"/>
              <a:buChar char="•"/>
            </a:pPr>
            <a:r>
              <a:rPr lang="en" dirty="0" smtClean="0"/>
              <a:t>Simulation </a:t>
            </a:r>
            <a:r>
              <a:rPr lang="en" dirty="0"/>
              <a:t>Study of Design Performance </a:t>
            </a:r>
          </a:p>
          <a:p>
            <a:pPr marL="457200" lvl="0" indent="-419100">
              <a:buClr>
                <a:schemeClr val="dk2"/>
              </a:buClr>
              <a:buSzPct val="166666"/>
              <a:buFont typeface="Arial"/>
              <a:buChar char="•"/>
            </a:pPr>
            <a:r>
              <a:rPr lang="en" dirty="0"/>
              <a:t>Conclusion</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reede_000\Desktop\more graphs\samprecalcnoc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4035"/>
            <a:ext cx="9144000" cy="653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11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
Overall Evaluation of Our Design</a:t>
            </a:r>
          </a:p>
        </p:txBody>
      </p:sp>
      <p:sp>
        <p:nvSpPr>
          <p:cNvPr id="126" name="Shape 126"/>
          <p:cNvSpPr txBox="1">
            <a:spLocks noGrp="1"/>
          </p:cNvSpPr>
          <p:nvPr>
            <p:ph type="body" idx="1"/>
          </p:nvPr>
        </p:nvSpPr>
        <p:spPr>
          <a:xfrm>
            <a:off x="0" y="1600200"/>
            <a:ext cx="9144000" cy="4967700"/>
          </a:xfrm>
          <a:prstGeom prst="rect">
            <a:avLst/>
          </a:prstGeom>
        </p:spPr>
        <p:txBody>
          <a:bodyPr lIns="91425" tIns="91425" rIns="91425" bIns="91425" anchor="t" anchorCtr="0">
            <a:noAutofit/>
          </a:bodyPr>
          <a:lstStyle/>
          <a:p>
            <a:pPr lvl="0" rtl="0">
              <a:buNone/>
            </a:pPr>
            <a:r>
              <a:rPr lang="en" sz="2600" dirty="0"/>
              <a:t>These characteristics show the design's potential value in Phase II trials:</a:t>
            </a:r>
          </a:p>
          <a:p>
            <a:pPr marL="457200" lvl="0" indent="-393700" rtl="0">
              <a:buClr>
                <a:schemeClr val="dk2"/>
              </a:buClr>
              <a:buSzPct val="166666"/>
              <a:buFont typeface="Arial"/>
              <a:buChar char="•"/>
            </a:pPr>
            <a:r>
              <a:rPr lang="en" sz="2600" dirty="0"/>
              <a:t>Minimizes Type I error rate</a:t>
            </a:r>
          </a:p>
          <a:p>
            <a:pPr marL="457200" lvl="0" indent="-393700" rtl="0">
              <a:buClr>
                <a:schemeClr val="dk2"/>
              </a:buClr>
              <a:buSzPct val="166666"/>
              <a:buFont typeface="Arial"/>
              <a:buChar char="•"/>
            </a:pPr>
            <a:r>
              <a:rPr lang="en" sz="2600" dirty="0"/>
              <a:t>Maintains power when variance estimate is too low</a:t>
            </a:r>
          </a:p>
          <a:p>
            <a:pPr marL="457200" lvl="0" indent="-393700" rtl="0">
              <a:buClr>
                <a:schemeClr val="dk2"/>
              </a:buClr>
              <a:buSzPct val="166666"/>
              <a:buFont typeface="Arial"/>
              <a:buChar char="•"/>
            </a:pPr>
            <a:r>
              <a:rPr lang="en" sz="2600" dirty="0"/>
              <a:t>May decrease sample size required to reach a conclusion</a:t>
            </a:r>
          </a:p>
          <a:p>
            <a:pPr lvl="0" rtl="0">
              <a:buNone/>
            </a:pPr>
            <a:r>
              <a:rPr lang="en" sz="2600" dirty="0"/>
              <a:t>Limitations:</a:t>
            </a:r>
          </a:p>
          <a:p>
            <a:pPr marL="457200" lvl="0" indent="-393700" rtl="0">
              <a:buClr>
                <a:schemeClr val="dk2"/>
              </a:buClr>
              <a:buSzPct val="166666"/>
              <a:buFont typeface="Arial"/>
              <a:buChar char="•"/>
            </a:pPr>
            <a:r>
              <a:rPr lang="en" sz="2600" dirty="0"/>
              <a:t>Sample size re-estimation potentially increases </a:t>
            </a:r>
            <a:r>
              <a:rPr lang="en" sz="2600" dirty="0" smtClean="0"/>
              <a:t>cost</a:t>
            </a:r>
            <a:endParaRPr lang="en" sz="2600"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36200" y="304825"/>
            <a:ext cx="8871600" cy="1143000"/>
          </a:xfrm>
          <a:prstGeom prst="rect">
            <a:avLst/>
          </a:prstGeom>
        </p:spPr>
        <p:txBody>
          <a:bodyPr lIns="91425" tIns="91425" rIns="91425" bIns="91425" anchor="b" anchorCtr="0">
            <a:noAutofit/>
          </a:bodyPr>
          <a:lstStyle/>
          <a:p>
            <a:pPr lvl="0" algn="ctr" rtl="0">
              <a:buNone/>
            </a:pPr>
            <a:r>
              <a:rPr lang="en" sz="2800"/>
              <a:t>How Does Our Design Compare to</a:t>
            </a:r>
          </a:p>
          <a:p>
            <a:pPr algn="ctr">
              <a:buNone/>
            </a:pPr>
            <a:r>
              <a:rPr lang="en" sz="2800"/>
              <a:t>Interim Monitoring for Efficacy Alone?</a:t>
            </a:r>
          </a:p>
        </p:txBody>
      </p:sp>
      <p:sp>
        <p:nvSpPr>
          <p:cNvPr id="138" name="Shape 138"/>
          <p:cNvSpPr txBox="1">
            <a:spLocks noGrp="1"/>
          </p:cNvSpPr>
          <p:nvPr>
            <p:ph type="body" idx="1"/>
          </p:nvPr>
        </p:nvSpPr>
        <p:spPr>
          <a:xfrm>
            <a:off x="184050" y="1584425"/>
            <a:ext cx="8775899" cy="49677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dirty="0"/>
              <a:t>If assumptions are accurate, with our design: </a:t>
            </a:r>
          </a:p>
          <a:p>
            <a:pPr marL="914400" lvl="1" indent="-381000" rtl="0">
              <a:buClr>
                <a:schemeClr val="dk2"/>
              </a:buClr>
              <a:buSzPct val="80000"/>
              <a:buFont typeface="Courier New"/>
              <a:buChar char="o"/>
            </a:pPr>
            <a:r>
              <a:rPr lang="en" dirty="0" smtClean="0"/>
              <a:t>Median ending </a:t>
            </a:r>
            <a:r>
              <a:rPr lang="en" dirty="0"/>
              <a:t>sample size </a:t>
            </a:r>
            <a:r>
              <a:rPr lang="en" dirty="0" smtClean="0"/>
              <a:t>is smaller</a:t>
            </a:r>
            <a:endParaRPr lang="en" dirty="0"/>
          </a:p>
          <a:p>
            <a:pPr marL="914400" lvl="1" indent="-381000" rtl="0">
              <a:buClr>
                <a:schemeClr val="dk2"/>
              </a:buClr>
              <a:buSzPct val="80000"/>
              <a:buFont typeface="Courier New"/>
              <a:buChar char="o"/>
            </a:pPr>
            <a:r>
              <a:rPr lang="en" dirty="0"/>
              <a:t>Power is slightly lower, but comparable</a:t>
            </a:r>
          </a:p>
          <a:p>
            <a:pPr marL="914400" lvl="1" indent="-381000" rtl="0">
              <a:buClr>
                <a:schemeClr val="dk2"/>
              </a:buClr>
              <a:buSzPct val="80000"/>
              <a:buFont typeface="Courier New"/>
              <a:buChar char="o"/>
            </a:pPr>
            <a:r>
              <a:rPr lang="en" dirty="0"/>
              <a:t>Type I error rate is lower (important for Phase 2 trials)</a:t>
            </a:r>
          </a:p>
          <a:p>
            <a:pPr marL="457200" lvl="0" indent="-419100" rtl="0">
              <a:buClr>
                <a:schemeClr val="dk2"/>
              </a:buClr>
              <a:buSzPct val="166666"/>
              <a:buFont typeface="Arial"/>
              <a:buChar char="•"/>
            </a:pPr>
            <a:r>
              <a:rPr lang="en" dirty="0"/>
              <a:t>If assumptions are inaccurate (overestimated effect size and underestimated variance):</a:t>
            </a:r>
          </a:p>
          <a:p>
            <a:pPr marL="914400" lvl="1" indent="-381000" rtl="0">
              <a:buClr>
                <a:schemeClr val="dk2"/>
              </a:buClr>
              <a:buSzPct val="80000"/>
              <a:buFont typeface="Courier New"/>
              <a:buChar char="o"/>
            </a:pPr>
            <a:r>
              <a:rPr lang="en" dirty="0"/>
              <a:t>Ending sample size tends to be larger (more expensive)</a:t>
            </a:r>
          </a:p>
          <a:p>
            <a:pPr marL="914400" lvl="1" indent="-381000" rtl="0">
              <a:buClr>
                <a:schemeClr val="dk2"/>
              </a:buClr>
              <a:buSzPct val="80000"/>
              <a:buFont typeface="Courier New"/>
              <a:buChar char="o"/>
            </a:pPr>
            <a:r>
              <a:rPr lang="en" dirty="0"/>
              <a:t>Power is higher (though overall both are much lower)</a:t>
            </a:r>
          </a:p>
          <a:p>
            <a:pPr marL="914400" lvl="1" indent="-381000" rtl="0">
              <a:buClr>
                <a:schemeClr val="dk2"/>
              </a:buClr>
              <a:buSzPct val="80000"/>
              <a:buFont typeface="Courier New"/>
              <a:buChar char="o"/>
            </a:pPr>
            <a:r>
              <a:rPr lang="en" dirty="0"/>
              <a:t>Type I error rate is lower</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44" name="Shape 1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45" name="Shape 145"/>
          <p:cNvSpPr/>
          <p:nvPr/>
        </p:nvSpPr>
        <p:spPr>
          <a:xfrm>
            <a:off x="0" y="0"/>
            <a:ext cx="3362325" cy="6857999"/>
          </a:xfrm>
          <a:prstGeom prst="rect">
            <a:avLst/>
          </a:prstGeom>
          <a:blipFill>
            <a:blip r:embed="rId3"/>
            <a:stretch>
              <a:fillRect/>
            </a:stretch>
          </a:blipFill>
        </p:spPr>
      </p:sp>
      <p:sp>
        <p:nvSpPr>
          <p:cNvPr id="146" name="Shape 146"/>
          <p:cNvSpPr/>
          <p:nvPr/>
        </p:nvSpPr>
        <p:spPr>
          <a:xfrm>
            <a:off x="3206025" y="0"/>
            <a:ext cx="5937974" cy="6857999"/>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52" name="Shape 15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a:t>O'Brien-Fleming Graphs</a:t>
            </a:r>
          </a:p>
        </p:txBody>
      </p:sp>
      <p:sp>
        <p:nvSpPr>
          <p:cNvPr id="153" name="Shape 153"/>
          <p:cNvSpPr/>
          <p:nvPr/>
        </p:nvSpPr>
        <p:spPr>
          <a:xfrm>
            <a:off x="0" y="0"/>
            <a:ext cx="3314775" cy="6858000"/>
          </a:xfrm>
          <a:prstGeom prst="rect">
            <a:avLst/>
          </a:prstGeom>
          <a:blipFill>
            <a:blip r:embed="rId3"/>
            <a:stretch>
              <a:fillRect/>
            </a:stretch>
          </a:blipFill>
        </p:spPr>
      </p:sp>
      <p:sp>
        <p:nvSpPr>
          <p:cNvPr id="154" name="Shape 154"/>
          <p:cNvSpPr/>
          <p:nvPr/>
        </p:nvSpPr>
        <p:spPr>
          <a:xfrm>
            <a:off x="3160700" y="0"/>
            <a:ext cx="5983300" cy="6857999"/>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6075" y="302300"/>
            <a:ext cx="9025500" cy="1143000"/>
          </a:xfrm>
          <a:prstGeom prst="rect">
            <a:avLst/>
          </a:prstGeom>
        </p:spPr>
        <p:txBody>
          <a:bodyPr lIns="91425" tIns="91425" rIns="91425" bIns="91425" anchor="b" anchorCtr="0">
            <a:noAutofit/>
          </a:bodyPr>
          <a:lstStyle/>
          <a:p>
            <a:pPr lvl="0" rtl="0">
              <a:buNone/>
            </a:pPr>
            <a:r>
              <a:rPr lang="en" sz="3000"/>
              <a:t>Conclusion:</a:t>
            </a:r>
          </a:p>
          <a:p>
            <a:pPr>
              <a:buNone/>
            </a:pPr>
            <a:r>
              <a:rPr lang="en" sz="3000"/>
              <a:t>"Is our design better for the motivating study?"</a:t>
            </a:r>
          </a:p>
        </p:txBody>
      </p:sp>
      <p:sp>
        <p:nvSpPr>
          <p:cNvPr id="160" name="Shape 160"/>
          <p:cNvSpPr txBox="1">
            <a:spLocks noGrp="1"/>
          </p:cNvSpPr>
          <p:nvPr>
            <p:ph type="body" idx="1"/>
          </p:nvPr>
        </p:nvSpPr>
        <p:spPr>
          <a:xfrm>
            <a:off x="310825" y="1600200"/>
            <a:ext cx="8496000" cy="4967700"/>
          </a:xfrm>
          <a:prstGeom prst="rect">
            <a:avLst/>
          </a:prstGeom>
        </p:spPr>
        <p:txBody>
          <a:bodyPr lIns="91425" tIns="91425" rIns="91425" bIns="91425" anchor="t" anchorCtr="0">
            <a:noAutofit/>
          </a:bodyPr>
          <a:lstStyle/>
          <a:p>
            <a:pPr lvl="0" rtl="0">
              <a:buNone/>
            </a:pPr>
            <a:r>
              <a:rPr lang="en"/>
              <a:t>Yes!</a:t>
            </a:r>
          </a:p>
          <a:p>
            <a:pPr marL="457200" lvl="0" indent="-419100" rtl="0">
              <a:buClr>
                <a:schemeClr val="dk2"/>
              </a:buClr>
              <a:buSzPct val="166666"/>
              <a:buFont typeface="Arial"/>
              <a:buChar char="•"/>
            </a:pPr>
            <a:r>
              <a:rPr lang="en"/>
              <a:t>Minimizing Type I errors is important in Phase II trials, which is achieved in our design </a:t>
            </a:r>
          </a:p>
          <a:p>
            <a:pPr marL="457200" lvl="0" indent="-419100" rtl="0">
              <a:buClr>
                <a:schemeClr val="dk2"/>
              </a:buClr>
              <a:buSzPct val="166666"/>
              <a:buFont typeface="Arial"/>
              <a:buChar char="•"/>
            </a:pPr>
            <a:r>
              <a:rPr lang="en"/>
              <a:t>Treatment effect and response variance are not easily estimated in the motivating study</a:t>
            </a:r>
          </a:p>
          <a:p>
            <a:pPr marL="914400" lvl="1" indent="-381000" rtl="0">
              <a:buClr>
                <a:schemeClr val="dk2"/>
              </a:buClr>
              <a:buSzPct val="80000"/>
              <a:buFont typeface="Courier New"/>
              <a:buChar char="o"/>
            </a:pPr>
            <a:r>
              <a:rPr lang="en"/>
              <a:t>Our design's ability to maintain power and keep error rates low even with inaccurate design assumptions is beneficial</a:t>
            </a:r>
          </a:p>
          <a:p>
            <a:pPr lvl="0" rtl="0">
              <a:buNone/>
            </a:pPr>
            <a:r>
              <a:rPr lang="en"/>
              <a:t>Limitation:</a:t>
            </a:r>
          </a:p>
          <a:p>
            <a:pPr marL="457200" lvl="0" indent="-419100">
              <a:buClr>
                <a:schemeClr val="dk2"/>
              </a:buClr>
              <a:buSzPct val="166666"/>
              <a:buFont typeface="Arial"/>
              <a:buChar char="•"/>
            </a:pPr>
            <a:r>
              <a:rPr lang="en"/>
              <a:t>Potential for higher re-estimated sample size may increase cost of trial</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 Placeholder 2"/>
          <p:cNvSpPr>
            <a:spLocks noGrp="1"/>
          </p:cNvSpPr>
          <p:nvPr>
            <p:ph type="body" idx="1"/>
          </p:nvPr>
        </p:nvSpPr>
        <p:spPr/>
        <p:txBody>
          <a:bodyPr/>
          <a:lstStyle/>
          <a:p>
            <a:r>
              <a:rPr lang="en-US" dirty="0" smtClean="0"/>
              <a:t>The Iowa Summer Institute for Biostatistics program</a:t>
            </a:r>
          </a:p>
          <a:p>
            <a:r>
              <a:rPr lang="en-US" dirty="0" smtClean="0"/>
              <a:t>Dr. Kathryn </a:t>
            </a:r>
            <a:r>
              <a:rPr lang="en-US" dirty="0" err="1" smtClean="0"/>
              <a:t>Chaloner</a:t>
            </a:r>
            <a:r>
              <a:rPr lang="en-US" dirty="0" smtClean="0"/>
              <a:t> and the entire University of Iowa Biostatistics department</a:t>
            </a:r>
          </a:p>
          <a:p>
            <a:r>
              <a:rPr lang="en-US" dirty="0" smtClean="0"/>
              <a:t>My research partner </a:t>
            </a:r>
            <a:r>
              <a:rPr lang="en-US" dirty="0" err="1" smtClean="0"/>
              <a:t>Kamrine</a:t>
            </a:r>
            <a:r>
              <a:rPr lang="en-US" dirty="0" smtClean="0"/>
              <a:t> </a:t>
            </a:r>
            <a:r>
              <a:rPr lang="en-US" dirty="0" err="1" smtClean="0"/>
              <a:t>Poels</a:t>
            </a:r>
            <a:r>
              <a:rPr lang="en-US" dirty="0"/>
              <a:t> </a:t>
            </a:r>
            <a:r>
              <a:rPr lang="en-US" dirty="0" smtClean="0"/>
              <a:t>at the University of Arizona</a:t>
            </a:r>
          </a:p>
          <a:p>
            <a:r>
              <a:rPr lang="en-US" dirty="0" smtClean="0"/>
              <a:t>The Carleton </a:t>
            </a:r>
            <a:r>
              <a:rPr lang="en-US" smtClean="0"/>
              <a:t>Math Department</a:t>
            </a:r>
            <a:endParaRPr lang="en-US" dirty="0"/>
          </a:p>
        </p:txBody>
      </p:sp>
    </p:spTree>
    <p:extLst>
      <p:ext uri="{BB962C8B-B14F-4D97-AF65-F5344CB8AC3E}">
        <p14:creationId xmlns:p14="http://schemas.microsoft.com/office/powerpoint/2010/main" val="2567163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Clinical Trial Design: The Basic Case</a:t>
            </a:r>
          </a:p>
        </p:txBody>
      </p:sp>
      <p:sp>
        <p:nvSpPr>
          <p:cNvPr id="46" name="Shape 4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2"/>
              </a:buClr>
              <a:buSzPct val="208333"/>
              <a:buFont typeface="Arial"/>
              <a:buChar char="•"/>
            </a:pPr>
            <a:r>
              <a:rPr lang="en" sz="2400" dirty="0" smtClean="0"/>
              <a:t>The most basic element of clinical trial design is determining an adequate sample </a:t>
            </a:r>
            <a:r>
              <a:rPr lang="en" sz="2400" dirty="0" smtClean="0"/>
              <a:t>size</a:t>
            </a:r>
          </a:p>
          <a:p>
            <a:pPr marL="0" indent="0">
              <a:buNone/>
            </a:pPr>
            <a:endParaRPr lang="en" sz="2400" dirty="0" smtClean="0"/>
          </a:p>
          <a:p>
            <a:pPr marL="457200" lvl="0" indent="-419100" rtl="0">
              <a:buClr>
                <a:schemeClr val="dk2"/>
              </a:buClr>
              <a:buSzPct val="208333"/>
              <a:buFont typeface="Arial"/>
              <a:buChar char="•"/>
            </a:pPr>
            <a:r>
              <a:rPr lang="en" sz="2400" dirty="0" smtClean="0"/>
              <a:t>Calculating </a:t>
            </a:r>
            <a:r>
              <a:rPr lang="en" sz="2400" dirty="0"/>
              <a:t>sample size requires specifying:</a:t>
            </a:r>
          </a:p>
          <a:p>
            <a:pPr marL="914400" lvl="0" indent="-361950" rtl="0">
              <a:buClr>
                <a:schemeClr val="dk2"/>
              </a:buClr>
              <a:buSzPct val="166666"/>
              <a:buFont typeface="Arial"/>
              <a:buChar char="•"/>
            </a:pPr>
            <a:r>
              <a:rPr lang="en" sz="2100" dirty="0"/>
              <a:t>approximate variance of outcomes </a:t>
            </a:r>
          </a:p>
          <a:p>
            <a:pPr marL="914400" lvl="0" indent="-361950" rtl="0">
              <a:buClr>
                <a:schemeClr val="dk2"/>
              </a:buClr>
              <a:buSzPct val="166666"/>
              <a:buFont typeface="Arial"/>
              <a:buChar char="•"/>
            </a:pPr>
            <a:r>
              <a:rPr lang="en" sz="2100" dirty="0"/>
              <a:t>the desired Type I error rate </a:t>
            </a:r>
          </a:p>
          <a:p>
            <a:pPr marL="914400" lvl="0" indent="-361950" rtl="0">
              <a:buClr>
                <a:schemeClr val="dk2"/>
              </a:buClr>
              <a:buSzPct val="166666"/>
              <a:buFont typeface="Arial"/>
              <a:buChar char="•"/>
            </a:pPr>
            <a:r>
              <a:rPr lang="en" sz="2100" dirty="0"/>
              <a:t>minimum clinically meaningful treatment effect </a:t>
            </a:r>
            <a:endParaRPr lang="en" sz="2100" dirty="0">
              <a:solidFill>
                <a:srgbClr val="434343"/>
              </a:solidFill>
            </a:endParaRPr>
          </a:p>
          <a:p>
            <a:pPr marL="914400" lvl="0" indent="-361950" rtl="0">
              <a:buClr>
                <a:schemeClr val="dk2"/>
              </a:buClr>
              <a:buSzPct val="166666"/>
              <a:buFont typeface="Arial"/>
              <a:buChar char="•"/>
            </a:pPr>
            <a:r>
              <a:rPr lang="en" sz="2100" dirty="0">
                <a:solidFill>
                  <a:srgbClr val="434343"/>
                </a:solidFill>
              </a:rPr>
              <a:t>desired power to detect that effect </a:t>
            </a:r>
          </a:p>
          <a:p>
            <a:pPr lvl="0" algn="ctr">
              <a:buNone/>
            </a:pPr>
            <a:r>
              <a:rPr lang="en-US" sz="2100" dirty="0" smtClean="0">
                <a:solidFill>
                  <a:srgbClr val="434343"/>
                </a:solidFill>
              </a:rPr>
              <a:t>C</a:t>
            </a:r>
            <a:r>
              <a:rPr lang="en" sz="2100" dirty="0" smtClean="0">
                <a:solidFill>
                  <a:srgbClr val="434343"/>
                </a:solidFill>
              </a:rPr>
              <a:t>ode in R: power.t.test</a:t>
            </a:r>
            <a:r>
              <a:rPr lang="en" sz="2100" dirty="0" smtClean="0">
                <a:solidFill>
                  <a:srgbClr val="434343"/>
                </a:solidFill>
              </a:rPr>
              <a:t>()</a:t>
            </a:r>
          </a:p>
        </p:txBody>
      </p:sp>
      <p:pic>
        <p:nvPicPr>
          <p:cNvPr id="1026" name="Picture 2" descr="C:\Users\reede_000\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10200"/>
            <a:ext cx="2724150" cy="1057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6611779"/>
            <a:ext cx="4902304" cy="246221"/>
          </a:xfrm>
          <a:prstGeom prst="rect">
            <a:avLst/>
          </a:prstGeom>
          <a:noFill/>
        </p:spPr>
        <p:txBody>
          <a:bodyPr wrap="none" rtlCol="0">
            <a:spAutoFit/>
          </a:bodyPr>
          <a:lstStyle/>
          <a:p>
            <a:r>
              <a:rPr lang="en-US" sz="1000" dirty="0" smtClean="0"/>
              <a:t>Taken from </a:t>
            </a:r>
            <a:r>
              <a:rPr lang="en-US" sz="1000" i="1" dirty="0" smtClean="0"/>
              <a:t>Introduction to Randomized Controlled Clinical Trials</a:t>
            </a:r>
            <a:r>
              <a:rPr lang="en-US" sz="1000" dirty="0" smtClean="0"/>
              <a:t> by John Matthews</a:t>
            </a:r>
            <a:endParaRPr lang="en-US" sz="1000"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Clinical Trial Example</a:t>
            </a:r>
            <a:endParaRPr lang="en-US" dirty="0"/>
          </a:p>
        </p:txBody>
      </p:sp>
      <p:sp>
        <p:nvSpPr>
          <p:cNvPr id="3" name="Text Placeholder 2"/>
          <p:cNvSpPr>
            <a:spLocks noGrp="1"/>
          </p:cNvSpPr>
          <p:nvPr>
            <p:ph type="body" idx="1"/>
          </p:nvPr>
        </p:nvSpPr>
        <p:spPr/>
        <p:txBody>
          <a:bodyPr/>
          <a:lstStyle/>
          <a:p>
            <a:r>
              <a:rPr lang="en-US" dirty="0" smtClean="0"/>
              <a:t>Treatment of insomnia in children with autism</a:t>
            </a:r>
          </a:p>
          <a:p>
            <a:pPr lvl="1"/>
            <a:r>
              <a:rPr lang="en-US" dirty="0"/>
              <a:t>Phase II Clinical </a:t>
            </a:r>
            <a:r>
              <a:rPr lang="en-US" dirty="0" smtClean="0"/>
              <a:t>Trial</a:t>
            </a:r>
          </a:p>
          <a:p>
            <a:r>
              <a:rPr lang="en-US" dirty="0" smtClean="0"/>
              <a:t>Only previous study was small and on adult subjects</a:t>
            </a:r>
          </a:p>
          <a:p>
            <a:endParaRPr lang="en-US" dirty="0" smtClean="0"/>
          </a:p>
          <a:p>
            <a:r>
              <a:rPr lang="en-US" dirty="0" smtClean="0"/>
              <a:t>In general, poor understanding of responses motivates need for adaptive trial</a:t>
            </a:r>
          </a:p>
          <a:p>
            <a:pPr lvl="1"/>
            <a:r>
              <a:rPr lang="en-US" dirty="0" smtClean="0"/>
              <a:t>Better performance with incorrect estimates?</a:t>
            </a:r>
            <a:endParaRPr lang="en-US" dirty="0"/>
          </a:p>
        </p:txBody>
      </p:sp>
    </p:spTree>
    <p:extLst>
      <p:ext uri="{BB962C8B-B14F-4D97-AF65-F5344CB8AC3E}">
        <p14:creationId xmlns:p14="http://schemas.microsoft.com/office/powerpoint/2010/main" val="2974835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Interim Monitoring for Efficacy</a:t>
            </a:r>
          </a:p>
        </p:txBody>
      </p:sp>
      <p:sp>
        <p:nvSpPr>
          <p:cNvPr id="52" name="Shape 5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dirty="0">
                <a:solidFill>
                  <a:srgbClr val="000000"/>
                </a:solidFill>
              </a:rPr>
              <a:t>Why use interim monitoring?</a:t>
            </a:r>
          </a:p>
          <a:p>
            <a:pPr marL="457200" lvl="0" indent="-381000" rtl="0">
              <a:buClr>
                <a:schemeClr val="dk2"/>
              </a:buClr>
              <a:buSzPct val="166666"/>
              <a:buFont typeface="Arial"/>
              <a:buChar char="•"/>
            </a:pPr>
            <a:r>
              <a:rPr lang="en" sz="2400" dirty="0">
                <a:solidFill>
                  <a:srgbClr val="000000"/>
                </a:solidFill>
              </a:rPr>
              <a:t>Complications of interim monitoring</a:t>
            </a:r>
          </a:p>
          <a:p>
            <a:endParaRPr lang="en" sz="2400" dirty="0">
              <a:solidFill>
                <a:srgbClr val="000000"/>
              </a:solidFill>
            </a:endParaRPr>
          </a:p>
          <a:p>
            <a:endParaRPr lang="en" sz="2400" dirty="0">
              <a:solidFill>
                <a:srgbClr val="000000"/>
              </a:solidFill>
            </a:endParaRPr>
          </a:p>
          <a:p>
            <a:endParaRPr lang="en" sz="2400" dirty="0">
              <a:solidFill>
                <a:srgbClr val="000000"/>
              </a:solidFill>
            </a:endParaRPr>
          </a:p>
          <a:p>
            <a:endParaRPr lang="en" sz="2400" dirty="0">
              <a:solidFill>
                <a:srgbClr val="000000"/>
              </a:solidFill>
            </a:endParaRPr>
          </a:p>
          <a:p>
            <a:endParaRPr lang="en" sz="2400" dirty="0">
              <a:solidFill>
                <a:srgbClr val="000000"/>
              </a:solidFill>
            </a:endParaRPr>
          </a:p>
          <a:p>
            <a:endParaRPr lang="en" sz="2400" dirty="0">
              <a:solidFill>
                <a:srgbClr val="000000"/>
              </a:solidFill>
            </a:endParaRPr>
          </a:p>
          <a:p>
            <a:pPr lvl="0" rtl="0">
              <a:buNone/>
            </a:pPr>
            <a:r>
              <a:rPr lang="en" sz="2400" dirty="0">
                <a:solidFill>
                  <a:srgbClr val="000000"/>
                </a:solidFill>
              </a:rPr>
              <a:t>Interim monitoring inflates Type I error</a:t>
            </a:r>
          </a:p>
          <a:p>
            <a:pPr>
              <a:buNone/>
            </a:pPr>
            <a:r>
              <a:rPr lang="en" sz="2400" dirty="0">
                <a:solidFill>
                  <a:srgbClr val="000000"/>
                </a:solidFill>
              </a:rPr>
              <a:t>Solution: Change boundary of significance</a:t>
            </a:r>
          </a:p>
        </p:txBody>
      </p:sp>
      <p:sp>
        <p:nvSpPr>
          <p:cNvPr id="53" name="Shape 53"/>
          <p:cNvSpPr/>
          <p:nvPr/>
        </p:nvSpPr>
        <p:spPr>
          <a:xfrm>
            <a:off x="2133599" y="2549263"/>
            <a:ext cx="4714075" cy="2632338"/>
          </a:xfrm>
          <a:prstGeom prst="rect">
            <a:avLst/>
          </a:prstGeom>
          <a:blipFill>
            <a:blip r:embed="rId3"/>
            <a:stretch>
              <a:fillRect/>
            </a:stretch>
          </a:blipFill>
          <a:ln>
            <a:noFill/>
          </a:ln>
        </p:spPr>
      </p:sp>
      <p:sp>
        <p:nvSpPr>
          <p:cNvPr id="2" name="TextBox 1"/>
          <p:cNvSpPr txBox="1"/>
          <p:nvPr/>
        </p:nvSpPr>
        <p:spPr>
          <a:xfrm>
            <a:off x="1650896" y="6249888"/>
            <a:ext cx="4902304" cy="246221"/>
          </a:xfrm>
          <a:prstGeom prst="rect">
            <a:avLst/>
          </a:prstGeom>
          <a:noFill/>
        </p:spPr>
        <p:txBody>
          <a:bodyPr wrap="none" rtlCol="0">
            <a:spAutoFit/>
          </a:bodyPr>
          <a:lstStyle/>
          <a:p>
            <a:r>
              <a:rPr lang="en-US" sz="1000" dirty="0" smtClean="0"/>
              <a:t>Taken from </a:t>
            </a:r>
            <a:r>
              <a:rPr lang="en-US" sz="1000" i="1" dirty="0" smtClean="0"/>
              <a:t>Introduction to Randomized Controlled Clinical Trials</a:t>
            </a:r>
            <a:r>
              <a:rPr lang="en-US" sz="1000" dirty="0" smtClean="0"/>
              <a:t> by John Matthews</a:t>
            </a:r>
            <a:endParaRPr lang="en-US" sz="1000"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3300"/>
              <a:t>Schemes for Interim Efficacy Monitoring</a:t>
            </a:r>
          </a:p>
        </p:txBody>
      </p:sp>
      <p:sp>
        <p:nvSpPr>
          <p:cNvPr id="59" name="Shape 59"/>
          <p:cNvSpPr txBox="1">
            <a:spLocks noGrp="1"/>
          </p:cNvSpPr>
          <p:nvPr>
            <p:ph type="body" idx="1"/>
          </p:nvPr>
        </p:nvSpPr>
        <p:spPr>
          <a:xfrm>
            <a:off x="302400" y="1417650"/>
            <a:ext cx="8539200" cy="49677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2800" dirty="0"/>
              <a:t>Pocock "constant" boundaries</a:t>
            </a:r>
          </a:p>
          <a:p>
            <a:pPr marL="914400" lvl="1" indent="-381000" rtl="0">
              <a:buClr>
                <a:schemeClr val="dk2"/>
              </a:buClr>
              <a:buSzPct val="80000"/>
              <a:buFont typeface="Courier New"/>
              <a:buChar char="o"/>
            </a:pPr>
            <a:r>
              <a:rPr lang="en" sz="2000" dirty="0"/>
              <a:t>sets constant p-value boundary to use at every monitoring point</a:t>
            </a:r>
          </a:p>
          <a:p>
            <a:pPr marL="914400" lvl="1" indent="-381000" rtl="0">
              <a:buClr>
                <a:schemeClr val="dk2"/>
              </a:buClr>
              <a:buSzPct val="80000"/>
              <a:buFont typeface="Courier New"/>
              <a:buChar char="o"/>
            </a:pPr>
            <a:r>
              <a:rPr lang="en" sz="2000" dirty="0"/>
              <a:t>Earlier rejection is easier, but final test is stringent</a:t>
            </a:r>
          </a:p>
          <a:p>
            <a:pPr marL="457200" lvl="0" indent="-419100" rtl="0">
              <a:buClr>
                <a:schemeClr val="dk2"/>
              </a:buClr>
              <a:buSzPct val="166666"/>
              <a:buFont typeface="Arial"/>
              <a:buChar char="•"/>
            </a:pPr>
            <a:r>
              <a:rPr lang="en" sz="2800" dirty="0"/>
              <a:t>O'Brien-Fleming boundaries</a:t>
            </a:r>
          </a:p>
          <a:p>
            <a:pPr marL="914400" lvl="1" indent="-381000" rtl="0">
              <a:buClr>
                <a:schemeClr val="dk2"/>
              </a:buClr>
              <a:buSzPct val="80000"/>
              <a:buFont typeface="Courier New"/>
              <a:buChar char="o"/>
            </a:pPr>
            <a:r>
              <a:rPr lang="en" sz="2000" dirty="0"/>
              <a:t>makes rejection harder at earlier points and easier as trial progresses</a:t>
            </a:r>
          </a:p>
          <a:p>
            <a:pPr marL="457200" lvl="0" indent="-419100" rtl="0">
              <a:buClr>
                <a:schemeClr val="dk2"/>
              </a:buClr>
              <a:buSzPct val="166666"/>
              <a:buFont typeface="Arial"/>
              <a:buChar char="•"/>
            </a:pPr>
            <a:r>
              <a:rPr lang="en" dirty="0"/>
              <a:t>Fleming-Harrington-O'Brien boundaries</a:t>
            </a:r>
          </a:p>
          <a:p>
            <a:pPr marL="914400" lvl="1" indent="-381000" rtl="0">
              <a:buClr>
                <a:schemeClr val="dk2"/>
              </a:buClr>
              <a:buSzPct val="80000"/>
              <a:buFont typeface="Courier New"/>
              <a:buChar char="o"/>
            </a:pPr>
            <a:r>
              <a:rPr lang="en" sz="2000" dirty="0"/>
              <a:t>middle-ground between above strategies</a:t>
            </a:r>
          </a:p>
          <a:p>
            <a:endParaRPr lang="en" dirty="0"/>
          </a:p>
        </p:txBody>
      </p:sp>
      <p:graphicFrame>
        <p:nvGraphicFramePr>
          <p:cNvPr id="60" name="Shape 60"/>
          <p:cNvGraphicFramePr/>
          <p:nvPr>
            <p:extLst>
              <p:ext uri="{D42A27DB-BD31-4B8C-83A1-F6EECF244321}">
                <p14:modId xmlns:p14="http://schemas.microsoft.com/office/powerpoint/2010/main" val="3475955030"/>
              </p:ext>
            </p:extLst>
          </p:nvPr>
        </p:nvGraphicFramePr>
        <p:xfrm>
          <a:off x="304800" y="4907400"/>
          <a:ext cx="8456500" cy="1645800"/>
        </p:xfrm>
        <a:graphic>
          <a:graphicData uri="http://schemas.openxmlformats.org/drawingml/2006/table">
            <a:tbl>
              <a:tblPr>
                <a:noFill/>
                <a:tableStyleId>{50D5542D-B536-4E2E-9DC5-808428D5DC04}</a:tableStyleId>
              </a:tblPr>
              <a:tblGrid>
                <a:gridCol w="1246225"/>
                <a:gridCol w="2136375"/>
                <a:gridCol w="1691300"/>
                <a:gridCol w="1691300"/>
                <a:gridCol w="1691300"/>
              </a:tblGrid>
              <a:tr h="322550">
                <a:tc>
                  <a:txBody>
                    <a:bodyPr/>
                    <a:lstStyle/>
                    <a:p>
                      <a:pPr>
                        <a:buNone/>
                      </a:pPr>
                      <a:r>
                        <a:rPr lang="en" sz="1500" b="1" dirty="0"/>
                        <a:t>Boundary</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buNone/>
                      </a:pPr>
                      <a:r>
                        <a:rPr lang="en" sz="1500"/>
                        <a:t>First Interim</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buNone/>
                      </a:pPr>
                      <a:r>
                        <a:rPr lang="en" sz="1500"/>
                        <a:t>Second Interim</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buNone/>
                      </a:pPr>
                      <a:r>
                        <a:rPr lang="en" sz="1500"/>
                        <a:t>Third Interim</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buNone/>
                      </a:pPr>
                      <a:r>
                        <a:rPr lang="en" sz="1500" dirty="0"/>
                        <a:t>Final point</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395975">
                <a:tc>
                  <a:txBody>
                    <a:bodyPr/>
                    <a:lstStyle/>
                    <a:p>
                      <a:pPr>
                        <a:buNone/>
                      </a:pPr>
                      <a:r>
                        <a:rPr lang="en" sz="1500"/>
                        <a:t>Pocock</a:t>
                      </a:r>
                    </a:p>
                  </a:txBody>
                  <a:tcPr marL="91425" marR="91425" marT="91425" marB="91425">
                    <a:lnT w="19050" cap="flat">
                      <a:solidFill>
                        <a:srgbClr val="000000"/>
                      </a:solidFill>
                      <a:prstDash val="solid"/>
                      <a:round/>
                      <a:headEnd type="none" w="med" len="med"/>
                      <a:tailEnd type="none" w="med" len="med"/>
                    </a:lnT>
                  </a:tcPr>
                </a:tc>
                <a:tc>
                  <a:txBody>
                    <a:bodyPr/>
                    <a:lstStyle/>
                    <a:p>
                      <a:pPr>
                        <a:buNone/>
                      </a:pPr>
                      <a:r>
                        <a:rPr lang="en" sz="1500"/>
                        <a:t>0.0182</a:t>
                      </a:r>
                    </a:p>
                  </a:txBody>
                  <a:tcPr marL="91425" marR="91425" marT="91425" marB="91425">
                    <a:lnT w="19050" cap="flat">
                      <a:solidFill>
                        <a:srgbClr val="000000"/>
                      </a:solidFill>
                      <a:prstDash val="solid"/>
                      <a:round/>
                      <a:headEnd type="none" w="med" len="med"/>
                      <a:tailEnd type="none" w="med" len="med"/>
                    </a:lnT>
                  </a:tcPr>
                </a:tc>
                <a:tc>
                  <a:txBody>
                    <a:bodyPr/>
                    <a:lstStyle/>
                    <a:p>
                      <a:pPr>
                        <a:buNone/>
                      </a:pPr>
                      <a:r>
                        <a:rPr lang="en" sz="1500"/>
                        <a:t>0.0182</a:t>
                      </a:r>
                    </a:p>
                  </a:txBody>
                  <a:tcPr marL="91425" marR="91425" marT="91425" marB="91425">
                    <a:lnT w="19050" cap="flat">
                      <a:solidFill>
                        <a:srgbClr val="000000"/>
                      </a:solidFill>
                      <a:prstDash val="solid"/>
                      <a:round/>
                      <a:headEnd type="none" w="med" len="med"/>
                      <a:tailEnd type="none" w="med" len="med"/>
                    </a:lnT>
                  </a:tcPr>
                </a:tc>
                <a:tc>
                  <a:txBody>
                    <a:bodyPr/>
                    <a:lstStyle/>
                    <a:p>
                      <a:pPr>
                        <a:buNone/>
                      </a:pPr>
                      <a:r>
                        <a:rPr lang="en" sz="1500"/>
                        <a:t>0.0182</a:t>
                      </a:r>
                    </a:p>
                  </a:txBody>
                  <a:tcPr marL="91425" marR="91425" marT="91425" marB="91425">
                    <a:lnT w="19050" cap="flat">
                      <a:solidFill>
                        <a:srgbClr val="000000"/>
                      </a:solidFill>
                      <a:prstDash val="solid"/>
                      <a:round/>
                      <a:headEnd type="none" w="med" len="med"/>
                      <a:tailEnd type="none" w="med" len="med"/>
                    </a:lnT>
                  </a:tcPr>
                </a:tc>
                <a:tc>
                  <a:txBody>
                    <a:bodyPr/>
                    <a:lstStyle/>
                    <a:p>
                      <a:pPr>
                        <a:buNone/>
                      </a:pPr>
                      <a:r>
                        <a:rPr lang="en" sz="1500"/>
                        <a:t>0.0182</a:t>
                      </a:r>
                    </a:p>
                  </a:txBody>
                  <a:tcPr marL="91425" marR="91425" marT="91425" marB="91425">
                    <a:lnT w="19050" cap="flat">
                      <a:solidFill>
                        <a:srgbClr val="000000"/>
                      </a:solidFill>
                      <a:prstDash val="solid"/>
                      <a:round/>
                      <a:headEnd type="none" w="med" len="med"/>
                      <a:tailEnd type="none" w="med" len="med"/>
                    </a:lnT>
                  </a:tcPr>
                </a:tc>
              </a:tr>
              <a:tr h="395975">
                <a:tc>
                  <a:txBody>
                    <a:bodyPr/>
                    <a:lstStyle/>
                    <a:p>
                      <a:pPr>
                        <a:buNone/>
                      </a:pPr>
                      <a:r>
                        <a:rPr lang="en" sz="1500"/>
                        <a:t>O-F</a:t>
                      </a:r>
                    </a:p>
                  </a:txBody>
                  <a:tcPr marL="91425" marR="91425" marT="91425" marB="91425"/>
                </a:tc>
                <a:tc>
                  <a:txBody>
                    <a:bodyPr/>
                    <a:lstStyle/>
                    <a:p>
                      <a:pPr>
                        <a:buNone/>
                      </a:pPr>
                      <a:r>
                        <a:rPr lang="en" sz="1500"/>
                        <a:t>0.00005</a:t>
                      </a:r>
                    </a:p>
                  </a:txBody>
                  <a:tcPr marL="91425" marR="91425" marT="91425" marB="91425"/>
                </a:tc>
                <a:tc>
                  <a:txBody>
                    <a:bodyPr/>
                    <a:lstStyle/>
                    <a:p>
                      <a:pPr>
                        <a:buNone/>
                      </a:pPr>
                      <a:r>
                        <a:rPr lang="en" sz="1500"/>
                        <a:t>0.0039</a:t>
                      </a:r>
                    </a:p>
                  </a:txBody>
                  <a:tcPr marL="91425" marR="91425" marT="91425" marB="91425"/>
                </a:tc>
                <a:tc>
                  <a:txBody>
                    <a:bodyPr/>
                    <a:lstStyle/>
                    <a:p>
                      <a:pPr>
                        <a:buNone/>
                      </a:pPr>
                      <a:r>
                        <a:rPr lang="en" sz="1500"/>
                        <a:t>0.0184</a:t>
                      </a:r>
                    </a:p>
                  </a:txBody>
                  <a:tcPr marL="91425" marR="91425" marT="91425" marB="91425"/>
                </a:tc>
                <a:tc>
                  <a:txBody>
                    <a:bodyPr/>
                    <a:lstStyle/>
                    <a:p>
                      <a:pPr>
                        <a:buNone/>
                      </a:pPr>
                      <a:r>
                        <a:rPr lang="en" sz="1500"/>
                        <a:t>0.0412</a:t>
                      </a:r>
                    </a:p>
                  </a:txBody>
                  <a:tcPr marL="91425" marR="91425" marT="91425" marB="91425"/>
                </a:tc>
              </a:tr>
              <a:tr h="347950">
                <a:tc>
                  <a:txBody>
                    <a:bodyPr/>
                    <a:lstStyle/>
                    <a:p>
                      <a:pPr>
                        <a:buNone/>
                      </a:pPr>
                      <a:r>
                        <a:rPr lang="en" sz="1500"/>
                        <a:t>F-H-O</a:t>
                      </a:r>
                    </a:p>
                  </a:txBody>
                  <a:tcPr marL="91425" marR="91425" marT="91425" marB="91425"/>
                </a:tc>
                <a:tc>
                  <a:txBody>
                    <a:bodyPr/>
                    <a:lstStyle/>
                    <a:p>
                      <a:pPr>
                        <a:buNone/>
                      </a:pPr>
                      <a:r>
                        <a:rPr lang="en" sz="1500"/>
                        <a:t>0.0067</a:t>
                      </a:r>
                    </a:p>
                  </a:txBody>
                  <a:tcPr marL="91425" marR="91425" marT="91425" marB="91425"/>
                </a:tc>
                <a:tc>
                  <a:txBody>
                    <a:bodyPr/>
                    <a:lstStyle/>
                    <a:p>
                      <a:pPr>
                        <a:buNone/>
                      </a:pPr>
                      <a:r>
                        <a:rPr lang="en" sz="1500"/>
                        <a:t>0.0083</a:t>
                      </a:r>
                    </a:p>
                  </a:txBody>
                  <a:tcPr marL="91425" marR="91425" marT="91425" marB="91425"/>
                </a:tc>
                <a:tc>
                  <a:txBody>
                    <a:bodyPr/>
                    <a:lstStyle/>
                    <a:p>
                      <a:pPr>
                        <a:buNone/>
                      </a:pPr>
                      <a:r>
                        <a:rPr lang="en" sz="1500"/>
                        <a:t>0.0103</a:t>
                      </a:r>
                    </a:p>
                  </a:txBody>
                  <a:tcPr marL="91425" marR="91425" marT="91425" marB="91425"/>
                </a:tc>
                <a:tc>
                  <a:txBody>
                    <a:bodyPr/>
                    <a:lstStyle/>
                    <a:p>
                      <a:pPr>
                        <a:buNone/>
                      </a:pPr>
                      <a:r>
                        <a:rPr lang="en" sz="1500" dirty="0"/>
                        <a:t>0.0403</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Interim Monitoring for Futility</a:t>
            </a:r>
          </a:p>
        </p:txBody>
      </p:sp>
      <p:sp>
        <p:nvSpPr>
          <p:cNvPr id="66" name="Shape 6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dirty="0"/>
              <a:t>Why monitor for futility?</a:t>
            </a:r>
          </a:p>
          <a:p>
            <a:pPr marL="457200" lvl="0" indent="-419100" rtl="0">
              <a:buClr>
                <a:schemeClr val="dk2"/>
              </a:buClr>
              <a:buSzPct val="166666"/>
              <a:buFont typeface="Arial"/>
              <a:buChar char="•"/>
            </a:pPr>
            <a:r>
              <a:rPr lang="en" dirty="0"/>
              <a:t>Conditional power</a:t>
            </a:r>
          </a:p>
          <a:p>
            <a:pPr marL="914400" lvl="1" indent="-381000" rtl="0">
              <a:buClr>
                <a:schemeClr val="dk2"/>
              </a:buClr>
              <a:buSzPct val="80000"/>
              <a:buFont typeface="Courier New"/>
              <a:buChar char="o"/>
            </a:pPr>
            <a:r>
              <a:rPr lang="en" dirty="0"/>
              <a:t>Estimates probability of having significant results given observed data and (design) assumptions</a:t>
            </a:r>
          </a:p>
          <a:p>
            <a:pPr marL="914400" lvl="1" indent="-381000">
              <a:buClr>
                <a:schemeClr val="dk2"/>
              </a:buClr>
              <a:buSzPct val="80000"/>
              <a:buFont typeface="Courier New"/>
              <a:buChar char="o"/>
            </a:pPr>
            <a:r>
              <a:rPr lang="en" dirty="0"/>
              <a:t>If probability is lower than a specified threshold, then trial is stopped</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Adaptive Sample Size Recalculation</a:t>
            </a:r>
          </a:p>
        </p:txBody>
      </p:sp>
      <p:sp>
        <p:nvSpPr>
          <p:cNvPr id="72" name="Shape 7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3200" dirty="0"/>
              <a:t>Early estimate of response variance is difficult</a:t>
            </a:r>
          </a:p>
          <a:p>
            <a:pPr marL="457200" lvl="0" indent="-381000" rtl="0">
              <a:buClr>
                <a:schemeClr val="dk2"/>
              </a:buClr>
              <a:buSzPct val="166666"/>
              <a:buFont typeface="Arial"/>
              <a:buChar char="•"/>
            </a:pPr>
            <a:r>
              <a:rPr lang="en" sz="3200" dirty="0"/>
              <a:t>To account for difference between estimate and true value, this design uses observed estimated variance halfway into trial to re-estimate sample size</a:t>
            </a:r>
          </a:p>
          <a:p>
            <a:pPr marL="457200" lvl="0" indent="-381000">
              <a:buClr>
                <a:schemeClr val="dk2"/>
              </a:buClr>
              <a:buSzPct val="166666"/>
              <a:buFont typeface="Arial"/>
              <a:buChar char="•"/>
            </a:pPr>
            <a:r>
              <a:rPr lang="en" sz="3200" dirty="0"/>
              <a:t>Investigators can set a maximum sample size for each group</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07100" y="163525"/>
            <a:ext cx="8929799" cy="1143000"/>
          </a:xfrm>
          <a:prstGeom prst="rect">
            <a:avLst/>
          </a:prstGeom>
        </p:spPr>
        <p:txBody>
          <a:bodyPr lIns="91425" tIns="91425" rIns="91425" bIns="91425" anchor="b" anchorCtr="0">
            <a:noAutofit/>
          </a:bodyPr>
          <a:lstStyle/>
          <a:p>
            <a:pPr algn="ctr">
              <a:buNone/>
            </a:pPr>
            <a:r>
              <a:rPr lang="en" sz="2800"/>
              <a:t>Research Question: How does our design perform?</a:t>
            </a:r>
          </a:p>
        </p:txBody>
      </p:sp>
      <p:sp>
        <p:nvSpPr>
          <p:cNvPr id="78" name="Shape 78"/>
          <p:cNvSpPr txBox="1">
            <a:spLocks noGrp="1"/>
          </p:cNvSpPr>
          <p:nvPr>
            <p:ph type="body" idx="1"/>
          </p:nvPr>
        </p:nvSpPr>
        <p:spPr>
          <a:xfrm>
            <a:off x="332550" y="1615325"/>
            <a:ext cx="8478899" cy="49677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a:t>Using simulation, we compare the design to designs without the features described</a:t>
            </a:r>
          </a:p>
          <a:p>
            <a:pPr marL="914400" lvl="1" indent="-381000" rtl="0">
              <a:buClr>
                <a:schemeClr val="dk2"/>
              </a:buClr>
              <a:buSzPct val="80000"/>
              <a:buFont typeface="Courier New"/>
              <a:buChar char="o"/>
            </a:pPr>
            <a:r>
              <a:rPr lang="en"/>
              <a:t>We also compare the merits of the three interim monitoring schemes</a:t>
            </a:r>
          </a:p>
          <a:p>
            <a:pPr marL="457200" lvl="0" indent="-419100" rtl="0">
              <a:buClr>
                <a:schemeClr val="dk2"/>
              </a:buClr>
              <a:buSzPct val="166666"/>
              <a:buFont typeface="Arial"/>
              <a:buChar char="•"/>
            </a:pPr>
            <a:r>
              <a:rPr lang="en"/>
              <a:t>Values of interest:</a:t>
            </a:r>
          </a:p>
          <a:p>
            <a:pPr marL="914400" lvl="1" indent="-381000" rtl="0">
              <a:buClr>
                <a:schemeClr val="dk2"/>
              </a:buClr>
              <a:buSzPct val="80000"/>
              <a:buFont typeface="Courier New"/>
              <a:buChar char="o"/>
            </a:pPr>
            <a:r>
              <a:rPr lang="en"/>
              <a:t>Bias of final treatment effect estimate</a:t>
            </a:r>
          </a:p>
          <a:p>
            <a:pPr marL="914400" lvl="1" indent="-381000" rtl="0">
              <a:buClr>
                <a:schemeClr val="dk2"/>
              </a:buClr>
              <a:buSzPct val="80000"/>
              <a:buFont typeface="Courier New"/>
              <a:buChar char="o"/>
            </a:pPr>
            <a:r>
              <a:rPr lang="en"/>
              <a:t>True confidence of nominal 95% Confidence Interval</a:t>
            </a:r>
          </a:p>
          <a:p>
            <a:pPr marL="914400" lvl="1" indent="-381000" rtl="0">
              <a:buClr>
                <a:schemeClr val="dk2"/>
              </a:buClr>
              <a:buSzPct val="80000"/>
              <a:buFont typeface="Courier New"/>
              <a:buChar char="o"/>
            </a:pPr>
            <a:r>
              <a:rPr lang="en"/>
              <a:t>True Type I error</a:t>
            </a:r>
          </a:p>
          <a:p>
            <a:pPr marL="914400" lvl="1" indent="-381000" rtl="0">
              <a:buClr>
                <a:schemeClr val="dk2"/>
              </a:buClr>
              <a:buSzPct val="80000"/>
              <a:buFont typeface="Courier New"/>
              <a:buChar char="o"/>
            </a:pPr>
            <a:r>
              <a:rPr lang="en"/>
              <a:t>True power</a:t>
            </a:r>
          </a:p>
          <a:p>
            <a:pPr marL="914400" lvl="1" indent="-381000">
              <a:buClr>
                <a:schemeClr val="dk2"/>
              </a:buClr>
              <a:buSzPct val="80000"/>
              <a:buFont typeface="Courier New"/>
              <a:buChar char="o"/>
            </a:pPr>
            <a:r>
              <a:rPr lang="en"/>
              <a:t>Distribution of stopping points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5030</TotalTime>
  <Words>1972</Words>
  <Application>Microsoft Office PowerPoint</Application>
  <PresentationFormat>On-screen Show (4:3)</PresentationFormat>
  <Paragraphs>218</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
      <vt:lpstr>Evaluating an Adaptive Clinical Trial with Quantitative Endpoints, Sample Size Re-estimation, Sequential Monitoring for Efficacy, and Monitoring for Futility</vt:lpstr>
      <vt:lpstr>Outline</vt:lpstr>
      <vt:lpstr>Clinical Trial Design: The Basic Case</vt:lpstr>
      <vt:lpstr>Motivating Clinical Trial Example</vt:lpstr>
      <vt:lpstr>Interim Monitoring for Efficacy</vt:lpstr>
      <vt:lpstr>Schemes for Interim Efficacy Monitoring</vt:lpstr>
      <vt:lpstr>Interim Monitoring for Futility</vt:lpstr>
      <vt:lpstr>Adaptive Sample Size Recalculation</vt:lpstr>
      <vt:lpstr>Research Question: How does our design perform?</vt:lpstr>
      <vt:lpstr>Designing the Simulation</vt:lpstr>
      <vt:lpstr>Comparison of Boundary Types</vt:lpstr>
      <vt:lpstr>Effect of Interim Monitoring for Efficacy (Without Sample Size Re-estimation or Futility Monitoring)</vt:lpstr>
      <vt:lpstr>Effects of Interim Monitoring for Futility     (Without Sample Size Re-estimation)</vt:lpstr>
      <vt:lpstr>Effects of Interim Monitoring for Futility     (Without Sample Size Re-estimation)</vt:lpstr>
      <vt:lpstr>PowerPoint Presentation</vt:lpstr>
      <vt:lpstr>PowerPoint Presentation</vt:lpstr>
      <vt:lpstr>Effects of Sample Size Recalculation</vt:lpstr>
      <vt:lpstr>Effects of Sample Size Re-estimation     (Without Futility Monitoring)</vt:lpstr>
      <vt:lpstr>PowerPoint Presentation</vt:lpstr>
      <vt:lpstr>PowerPoint Presentation</vt:lpstr>
      <vt:lpstr>
Overall Evaluation of Our Design</vt:lpstr>
      <vt:lpstr>How Does Our Design Compare to Interim Monitoring for Efficacy Alone?</vt:lpstr>
      <vt:lpstr>PowerPoint Presentation</vt:lpstr>
      <vt:lpstr>PowerPoint Presentation</vt:lpstr>
      <vt:lpstr>Conclusion: "Is our design better for the motivating study?"</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an Adaptive Clinical Trial with Quantitative Endpoints, Sample Size Re-estimation, Sequential Monitoring for Efficacy, and Monitoring for Futility</dc:title>
  <dc:creator>Poels, Kamrine E</dc:creator>
  <cp:lastModifiedBy>reeder.h@gmail.com</cp:lastModifiedBy>
  <cp:revision>34</cp:revision>
  <dcterms:modified xsi:type="dcterms:W3CDTF">2013-10-29T20:46:07Z</dcterms:modified>
</cp:coreProperties>
</file>