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72" r:id="rId12"/>
    <p:sldId id="266" r:id="rId13"/>
    <p:sldId id="267" r:id="rId14"/>
    <p:sldId id="268" r:id="rId15"/>
    <p:sldId id="264" r:id="rId16"/>
    <p:sldId id="271" r:id="rId17"/>
    <p:sldId id="270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14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C4824-8612-4B32-8969-B8D8B8F5A247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F8728-0809-41E6-9F5E-89D0637002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53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we</a:t>
            </a:r>
            <a:r>
              <a:rPr lang="en-US" baseline="0" dirty="0" smtClean="0"/>
              <a:t> thinking of doing here?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F8728-0809-41E6-9F5E-89D06370027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F8728-0809-41E6-9F5E-89D06370027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2A0-6D48-204F-9772-5FCCB175A539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4450-2F15-C64B-9FF7-BBF4FF7E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6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2A0-6D48-204F-9772-5FCCB175A539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4450-2F15-C64B-9FF7-BBF4FF7E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7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2A0-6D48-204F-9772-5FCCB175A539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4450-2F15-C64B-9FF7-BBF4FF7E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2A0-6D48-204F-9772-5FCCB175A539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4450-2F15-C64B-9FF7-BBF4FF7E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1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2A0-6D48-204F-9772-5FCCB175A539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4450-2F15-C64B-9FF7-BBF4FF7E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09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2A0-6D48-204F-9772-5FCCB175A539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4450-2F15-C64B-9FF7-BBF4FF7E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5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2A0-6D48-204F-9772-5FCCB175A539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4450-2F15-C64B-9FF7-BBF4FF7E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62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2A0-6D48-204F-9772-5FCCB175A539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4450-2F15-C64B-9FF7-BBF4FF7E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2A0-6D48-204F-9772-5FCCB175A539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4450-2F15-C64B-9FF7-BBF4FF7E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6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2A0-6D48-204F-9772-5FCCB175A539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4450-2F15-C64B-9FF7-BBF4FF7E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1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2A0-6D48-204F-9772-5FCCB175A539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4450-2F15-C64B-9FF7-BBF4FF7E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8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3D2A0-6D48-204F-9772-5FCCB175A539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C4450-2F15-C64B-9FF7-BBF4FF7E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5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Uniquely </a:t>
            </a:r>
            <a:r>
              <a:rPr lang="en-US" dirty="0" err="1" smtClean="0"/>
              <a:t>Bipancyclic</a:t>
            </a:r>
            <a:r>
              <a:rPr lang="en-US" dirty="0" smtClean="0"/>
              <a:t>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Zach Walsh</a:t>
            </a:r>
          </a:p>
        </p:txBody>
      </p:sp>
    </p:spTree>
    <p:extLst>
      <p:ext uri="{BB962C8B-B14F-4D97-AF65-F5344CB8AC3E}">
        <p14:creationId xmlns:p14="http://schemas.microsoft.com/office/powerpoint/2010/main" val="2564396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down the problem by number of chords.</a:t>
            </a:r>
          </a:p>
          <a:p>
            <a:r>
              <a:rPr lang="en-US" dirty="0" smtClean="0"/>
              <a:t>Then for given number of chords, break down again based on number of chord crossings.</a:t>
            </a:r>
          </a:p>
          <a:p>
            <a:r>
              <a:rPr lang="en-US" dirty="0" smtClean="0"/>
              <a:t>For </a:t>
            </a:r>
            <a:r>
              <a:rPr lang="en-US" dirty="0"/>
              <a:t>k</a:t>
            </a:r>
            <a:r>
              <a:rPr lang="en-US" dirty="0" smtClean="0"/>
              <a:t> chords there are at most </a:t>
            </a:r>
            <a:r>
              <a:rPr lang="en-US" baseline="-25000" dirty="0" smtClean="0"/>
              <a:t>k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 crossings.</a:t>
            </a:r>
          </a:p>
          <a:p>
            <a:r>
              <a:rPr lang="en-US" dirty="0"/>
              <a:t>For each crossing number we find all possible layouts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559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Chords, Two Crossings</a:t>
            </a:r>
            <a:endParaRPr lang="en-US" dirty="0"/>
          </a:p>
        </p:txBody>
      </p:sp>
      <p:pic>
        <p:nvPicPr>
          <p:cNvPr id="5" name="Content Placeholder 4" descr="421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7" r="3217"/>
          <a:stretch>
            <a:fillRect/>
          </a:stretch>
        </p:blipFill>
        <p:spPr>
          <a:xfrm>
            <a:off x="274320" y="1432878"/>
            <a:ext cx="2860309" cy="3205480"/>
          </a:xfrm>
        </p:spPr>
      </p:pic>
      <p:pic>
        <p:nvPicPr>
          <p:cNvPr id="8" name="Content Placeholder 7" descr="422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0" b="2490"/>
          <a:stretch>
            <a:fillRect/>
          </a:stretch>
        </p:blipFill>
        <p:spPr>
          <a:xfrm>
            <a:off x="5434098" y="1600200"/>
            <a:ext cx="3252702" cy="3205481"/>
          </a:xfrm>
        </p:spPr>
      </p:pic>
      <p:pic>
        <p:nvPicPr>
          <p:cNvPr id="9" name="Picture 8" descr="42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680" y="3499265"/>
            <a:ext cx="2905760" cy="320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61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Labeling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57437"/>
            <a:ext cx="4038600" cy="4525963"/>
          </a:xfrm>
        </p:spPr>
        <p:txBody>
          <a:bodyPr/>
          <a:lstStyle/>
          <a:p>
            <a:r>
              <a:rPr lang="en-US" dirty="0" smtClean="0"/>
              <a:t>For each layout we assign variables to the segments of the Hamiltonian cycle between chord endpoints.</a:t>
            </a:r>
            <a:endParaRPr lang="en-US" dirty="0"/>
          </a:p>
        </p:txBody>
      </p:sp>
      <p:pic>
        <p:nvPicPr>
          <p:cNvPr id="9" name="Content Placeholder 8" descr="graph2.pd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53" r="21853"/>
          <a:stretch>
            <a:fillRect/>
          </a:stretch>
        </p:blipFill>
        <p:spPr>
          <a:xfrm>
            <a:off x="4648200" y="1742440"/>
            <a:ext cx="4038600" cy="4525963"/>
          </a:xfrm>
        </p:spPr>
      </p:pic>
    </p:spTree>
    <p:extLst>
      <p:ext uri="{BB962C8B-B14F-4D97-AF65-F5344CB8AC3E}">
        <p14:creationId xmlns:p14="http://schemas.microsoft.com/office/powerpoint/2010/main" val="2050976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Cycle Lengths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16760"/>
            <a:ext cx="4038600" cy="4525963"/>
          </a:xfrm>
        </p:spPr>
        <p:txBody>
          <a:bodyPr/>
          <a:lstStyle/>
          <a:p>
            <a:r>
              <a:rPr lang="en-US" dirty="0" smtClean="0"/>
              <a:t>We write down an equation for the length of each cycle in terms of the arc variables.</a:t>
            </a:r>
          </a:p>
          <a:p>
            <a:r>
              <a:rPr lang="en-US" dirty="0" smtClean="0"/>
              <a:t>In this process we must ensure that we find all cycles.</a:t>
            </a:r>
            <a:endParaRPr lang="en-US" dirty="0"/>
          </a:p>
        </p:txBody>
      </p:sp>
      <p:pic>
        <p:nvPicPr>
          <p:cNvPr id="8" name="Content Placeholder 7" descr="graph2.pd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89" r="20389"/>
          <a:stretch>
            <a:fillRect/>
          </a:stretch>
        </p:blipFill>
        <p:spPr>
          <a:xfrm>
            <a:off x="4648200" y="1600200"/>
            <a:ext cx="4038600" cy="4302125"/>
          </a:xfrm>
        </p:spPr>
      </p:pic>
    </p:spTree>
    <p:extLst>
      <p:ext uri="{BB962C8B-B14F-4D97-AF65-F5344CB8AC3E}">
        <p14:creationId xmlns:p14="http://schemas.microsoft.com/office/powerpoint/2010/main" val="1032202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65040" y="2545398"/>
            <a:ext cx="4114800" cy="1589722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Put the equations into an array.</a:t>
            </a:r>
          </a:p>
          <a:p>
            <a:r>
              <a:rPr lang="en-US" dirty="0" smtClean="0"/>
              <a:t>Use nested loops to test all possible combinations of variable values.</a:t>
            </a:r>
          </a:p>
          <a:p>
            <a:r>
              <a:rPr lang="en-US" dirty="0" smtClean="0"/>
              <a:t>If for some combination the array contains distinct even integers, we found a UBG.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65040" y="27686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f</a:t>
            </a:r>
            <a:r>
              <a:rPr lang="en-US" sz="2000" dirty="0" smtClean="0">
                <a:latin typeface="Courier"/>
                <a:cs typeface="Courier"/>
              </a:rPr>
              <a:t>or </a:t>
            </a:r>
            <a:r>
              <a:rPr lang="en-US" sz="2000" dirty="0">
                <a:latin typeface="Courier"/>
                <a:cs typeface="Courier"/>
              </a:rPr>
              <a:t>a</a:t>
            </a:r>
            <a:r>
              <a:rPr lang="en-US" sz="2000" dirty="0" smtClean="0">
                <a:latin typeface="Courier"/>
                <a:cs typeface="Courier"/>
              </a:rPr>
              <a:t> in range(0,8):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for b in range(0,8):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check [a+1,b+1,a+b]</a:t>
            </a:r>
            <a:endParaRPr lang="en-US" sz="20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721515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96440"/>
            <a:ext cx="4038600" cy="4525963"/>
          </a:xfrm>
        </p:spPr>
        <p:txBody>
          <a:bodyPr/>
          <a:lstStyle/>
          <a:p>
            <a:r>
              <a:rPr lang="en-US" dirty="0" smtClean="0"/>
              <a:t>We classified all UBG with four or five chords.</a:t>
            </a:r>
          </a:p>
          <a:p>
            <a:r>
              <a:rPr lang="en-US" dirty="0" smtClean="0"/>
              <a:t>We proved that there are exactly six UBG with four chords and none with five chords.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25082153"/>
              </p:ext>
            </p:extLst>
          </p:nvPr>
        </p:nvGraphicFramePr>
        <p:xfrm>
          <a:off x="5434148" y="1600200"/>
          <a:ext cx="2818563" cy="4363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817"/>
                <a:gridCol w="1505746"/>
              </a:tblGrid>
              <a:tr h="623375">
                <a:tc>
                  <a:txBody>
                    <a:bodyPr/>
                    <a:lstStyle/>
                    <a:p>
                      <a:r>
                        <a:rPr lang="en-US" dirty="0" smtClean="0"/>
                        <a:t># of chords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</a:t>
                      </a:r>
                      <a:r>
                        <a:rPr lang="en-US" smtClean="0"/>
                        <a:t>of UBG</a:t>
                      </a:r>
                      <a:endParaRPr lang="en-US" dirty="0"/>
                    </a:p>
                  </a:txBody>
                  <a:tcPr/>
                </a:tc>
              </a:tr>
              <a:tr h="6233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 (order 4)</a:t>
                      </a:r>
                      <a:endParaRPr lang="en-US" dirty="0"/>
                    </a:p>
                  </a:txBody>
                  <a:tcPr/>
                </a:tc>
              </a:tr>
              <a:tr h="6233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 (order 8)</a:t>
                      </a:r>
                      <a:endParaRPr lang="en-US" dirty="0"/>
                    </a:p>
                  </a:txBody>
                  <a:tcPr/>
                </a:tc>
              </a:tr>
              <a:tr h="62337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 (order 14)</a:t>
                      </a:r>
                      <a:endParaRPr lang="en-US" dirty="0"/>
                    </a:p>
                  </a:txBody>
                  <a:tcPr/>
                </a:tc>
              </a:tr>
              <a:tr h="623375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 (order 26)</a:t>
                      </a:r>
                      <a:endParaRPr lang="en-US" dirty="0"/>
                    </a:p>
                  </a:txBody>
                  <a:tcPr/>
                </a:tc>
              </a:tr>
              <a:tr h="623375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 (order 44)</a:t>
                      </a:r>
                      <a:endParaRPr lang="en-US" dirty="0"/>
                    </a:p>
                  </a:txBody>
                  <a:tcPr/>
                </a:tc>
              </a:tr>
              <a:tr h="623375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353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44 UBG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40812"/>
            <a:ext cx="4038600" cy="3379270"/>
          </a:xfrm>
        </p:spPr>
        <p:txBody>
          <a:bodyPr/>
          <a:lstStyle/>
          <a:p>
            <a:r>
              <a:rPr lang="en-US" dirty="0" smtClean="0"/>
              <a:t>The six order 44 UBG graphs have very similar structure.</a:t>
            </a:r>
          </a:p>
          <a:p>
            <a:r>
              <a:rPr lang="en-US" dirty="0" smtClean="0"/>
              <a:t>Choose x and y such that x + y = 5.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602480" y="1625600"/>
            <a:ext cx="3972560" cy="42164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O41!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4" b="4544"/>
          <a:stretch>
            <a:fillRect/>
          </a:stretch>
        </p:blipFill>
        <p:spPr>
          <a:xfrm>
            <a:off x="4820920" y="1960881"/>
            <a:ext cx="4134988" cy="3759200"/>
          </a:xfrm>
        </p:spPr>
      </p:pic>
    </p:spTree>
    <p:extLst>
      <p:ext uri="{BB962C8B-B14F-4D97-AF65-F5344CB8AC3E}">
        <p14:creationId xmlns:p14="http://schemas.microsoft.com/office/powerpoint/2010/main" val="883745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there infinitely many UBGs?</a:t>
            </a:r>
          </a:p>
          <a:p>
            <a:r>
              <a:rPr lang="en-US" dirty="0" smtClean="0"/>
              <a:t>Are there any more UBGs?</a:t>
            </a:r>
          </a:p>
          <a:p>
            <a:r>
              <a:rPr lang="en-US" dirty="0" smtClean="0"/>
              <a:t>For which integers n is there a UBG of order 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240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NSF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Khodkar</a:t>
            </a:r>
            <a:r>
              <a:rPr lang="en-US" dirty="0" smtClean="0"/>
              <a:t> and UWG</a:t>
            </a:r>
          </a:p>
          <a:p>
            <a:r>
              <a:rPr lang="en-US" dirty="0" smtClean="0"/>
              <a:t>Alex and Christina</a:t>
            </a:r>
          </a:p>
          <a:p>
            <a:r>
              <a:rPr lang="en-US" smtClean="0"/>
              <a:t>NUMS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7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REU at University of West Georgia</a:t>
            </a:r>
          </a:p>
          <a:p>
            <a:r>
              <a:rPr lang="en-US" dirty="0" smtClean="0"/>
              <a:t>Advisor Dr. </a:t>
            </a:r>
            <a:r>
              <a:rPr lang="en-US" dirty="0" err="1" smtClean="0"/>
              <a:t>Abdollah</a:t>
            </a:r>
            <a:r>
              <a:rPr lang="en-US" dirty="0" smtClean="0"/>
              <a:t> </a:t>
            </a:r>
            <a:r>
              <a:rPr lang="en-US" dirty="0" err="1" smtClean="0"/>
              <a:t>Khodkar</a:t>
            </a:r>
            <a:endParaRPr lang="en-US" dirty="0" smtClean="0"/>
          </a:p>
          <a:p>
            <a:r>
              <a:rPr lang="en-US" dirty="0" smtClean="0"/>
              <a:t>Research partners Alex Peterson and Christina Wahl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350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graph G consists of a vertex set V(G) and an edge set E(G), where an edge is an unordered pair of vertices.</a:t>
            </a:r>
          </a:p>
          <a:p>
            <a:r>
              <a:rPr lang="en-US" dirty="0" smtClean="0"/>
              <a:t>The order of a graph is the size of V(G). </a:t>
            </a:r>
          </a:p>
          <a:p>
            <a:r>
              <a:rPr lang="en-US" dirty="0" smtClean="0"/>
              <a:t>If {</a:t>
            </a:r>
            <a:r>
              <a:rPr lang="en-US" dirty="0"/>
              <a:t>A</a:t>
            </a:r>
            <a:r>
              <a:rPr lang="en-US" dirty="0" smtClean="0"/>
              <a:t>,</a:t>
            </a:r>
            <a:r>
              <a:rPr lang="en-US" dirty="0"/>
              <a:t>B</a:t>
            </a:r>
            <a:r>
              <a:rPr lang="en-US" dirty="0" smtClean="0"/>
              <a:t>} is an edge, then we say A is adjacent to B. </a:t>
            </a:r>
            <a:endParaRPr lang="en-US" dirty="0"/>
          </a:p>
        </p:txBody>
      </p:sp>
      <p:pic>
        <p:nvPicPr>
          <p:cNvPr id="11" name="Content Placeholder 10" descr="basicgraph.pd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71" r="20271"/>
          <a:stretch>
            <a:fillRect/>
          </a:stretch>
        </p:blipFill>
        <p:spPr>
          <a:xfrm>
            <a:off x="5106572" y="1600200"/>
            <a:ext cx="3580228" cy="4012276"/>
          </a:xfrm>
        </p:spPr>
      </p:pic>
    </p:spTree>
    <p:extLst>
      <p:ext uri="{BB962C8B-B14F-4D97-AF65-F5344CB8AC3E}">
        <p14:creationId xmlns:p14="http://schemas.microsoft.com/office/powerpoint/2010/main" val="123846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cycle is a sequence of distinct adjacent vertices such that the first and last vertex in the sequence are the same. </a:t>
            </a:r>
          </a:p>
          <a:p>
            <a:r>
              <a:rPr lang="en-US" dirty="0" smtClean="0"/>
              <a:t>A Hamiltonian cycle is a cycle that contains every vertex of the graph.</a:t>
            </a:r>
          </a:p>
          <a:p>
            <a:r>
              <a:rPr lang="en-US" dirty="0" smtClean="0"/>
              <a:t>The length of a cycle is the number of unique vertices in the sequence.</a:t>
            </a:r>
          </a:p>
        </p:txBody>
      </p:sp>
      <p:pic>
        <p:nvPicPr>
          <p:cNvPr id="5" name="Content Placeholder 4" descr="Hamiltonian.pd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56" r="202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02882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Bipartite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graph is bipartite if its vertex set can be partitioned into two sets A and B such that every edge is incident to one vertex in A and one vertex in B.</a:t>
            </a:r>
          </a:p>
          <a:p>
            <a:r>
              <a:rPr lang="en-US" dirty="0" smtClean="0"/>
              <a:t>A graph is bipartite if and only if it has no odd cycles.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632960" y="1417638"/>
            <a:ext cx="3637280" cy="48104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bi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946262" y="538798"/>
            <a:ext cx="4740538" cy="5496124"/>
          </a:xfrm>
        </p:spPr>
      </p:pic>
    </p:spTree>
    <p:extLst>
      <p:ext uri="{BB962C8B-B14F-4D97-AF65-F5344CB8AC3E}">
        <p14:creationId xmlns:p14="http://schemas.microsoft.com/office/powerpoint/2010/main" val="2377517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Uniquely </a:t>
            </a:r>
            <a:r>
              <a:rPr lang="en-US" dirty="0" err="1" smtClean="0"/>
              <a:t>Bipancyclic</a:t>
            </a:r>
            <a:r>
              <a:rPr lang="en-US" dirty="0" smtClean="0"/>
              <a:t>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" y="1229360"/>
            <a:ext cx="4038600" cy="3982721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uniquely </a:t>
            </a:r>
            <a:r>
              <a:rPr lang="en-US" dirty="0" err="1" smtClean="0"/>
              <a:t>bipancyclic</a:t>
            </a:r>
            <a:r>
              <a:rPr lang="en-US" dirty="0" smtClean="0"/>
              <a:t> graph (UBG) of order n is a bipartite graph with exactly one cycle of length 2m for 2≤m≤n/2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Exactly one cycle of length {4,6,8,10</a:t>
            </a:r>
            <a:r>
              <a:rPr lang="en-US" smtClean="0"/>
              <a:t>,…,n</a:t>
            </a:r>
            <a:r>
              <a:rPr lang="en-US" dirty="0" smtClean="0"/>
              <a:t>}</a:t>
            </a:r>
            <a:endParaRPr lang="en-US" dirty="0" smtClean="0"/>
          </a:p>
        </p:txBody>
      </p:sp>
      <p:pic>
        <p:nvPicPr>
          <p:cNvPr id="7" name="Content Placeholder 6" descr="Order8UBPC.pd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13" r="20313"/>
          <a:stretch>
            <a:fillRect/>
          </a:stretch>
        </p:blipFill>
        <p:spPr>
          <a:xfrm>
            <a:off x="4648200" y="1417638"/>
            <a:ext cx="4038600" cy="4525963"/>
          </a:xfrm>
        </p:spPr>
      </p:pic>
    </p:spTree>
    <p:extLst>
      <p:ext uri="{BB962C8B-B14F-4D97-AF65-F5344CB8AC3E}">
        <p14:creationId xmlns:p14="http://schemas.microsoft.com/office/powerpoint/2010/main" val="3779972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Properties of UBGs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4995"/>
            <a:ext cx="4038600" cy="4525963"/>
          </a:xfrm>
        </p:spPr>
        <p:txBody>
          <a:bodyPr/>
          <a:lstStyle/>
          <a:p>
            <a:r>
              <a:rPr lang="en-US" dirty="0" smtClean="0"/>
              <a:t>Every UBG has a Hamiltonian cycle.</a:t>
            </a:r>
          </a:p>
          <a:p>
            <a:r>
              <a:rPr lang="en-US" dirty="0" smtClean="0"/>
              <a:t>A chord is an edge incident to two nonadjacent vertices in a cycle. </a:t>
            </a:r>
          </a:p>
          <a:p>
            <a:r>
              <a:rPr lang="en-US" dirty="0" smtClean="0"/>
              <a:t>If a UBG has C cycles, it has order 2C+2.</a:t>
            </a:r>
            <a:endParaRPr lang="en-US" dirty="0"/>
          </a:p>
        </p:txBody>
      </p:sp>
      <p:pic>
        <p:nvPicPr>
          <p:cNvPr id="7" name="Content Placeholder 6" descr="graph.pd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65" r="22165"/>
          <a:stretch>
            <a:fillRect/>
          </a:stretch>
        </p:blipFill>
        <p:spPr>
          <a:xfrm>
            <a:off x="4648200" y="1600200"/>
            <a:ext cx="4038600" cy="4576763"/>
          </a:xfrm>
        </p:spPr>
      </p:pic>
    </p:spTree>
    <p:extLst>
      <p:ext uri="{BB962C8B-B14F-4D97-AF65-F5344CB8AC3E}">
        <p14:creationId xmlns:p14="http://schemas.microsoft.com/office/powerpoint/2010/main" val="3115851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ancyclic</a:t>
            </a:r>
            <a:r>
              <a:rPr lang="en-US" dirty="0" smtClean="0"/>
              <a:t> graphs</a:t>
            </a:r>
          </a:p>
          <a:p>
            <a:r>
              <a:rPr lang="en-US" dirty="0" err="1" smtClean="0"/>
              <a:t>Bipancyclic</a:t>
            </a:r>
            <a:r>
              <a:rPr lang="en-US" dirty="0" smtClean="0"/>
              <a:t> graphs</a:t>
            </a:r>
          </a:p>
          <a:p>
            <a:r>
              <a:rPr lang="en-US" dirty="0" smtClean="0"/>
              <a:t>Uniquely </a:t>
            </a:r>
            <a:r>
              <a:rPr lang="en-US" dirty="0" err="1" smtClean="0"/>
              <a:t>pancyclic</a:t>
            </a:r>
            <a:r>
              <a:rPr lang="en-US" dirty="0" smtClean="0"/>
              <a:t> graphs</a:t>
            </a:r>
          </a:p>
          <a:p>
            <a:r>
              <a:rPr lang="en-US" dirty="0" smtClean="0"/>
              <a:t>Hamiltonian </a:t>
            </a:r>
            <a:r>
              <a:rPr lang="en-US" dirty="0" err="1" smtClean="0"/>
              <a:t>bipancyclic</a:t>
            </a:r>
            <a:r>
              <a:rPr lang="en-US" dirty="0" smtClean="0"/>
              <a:t> graphs</a:t>
            </a:r>
          </a:p>
          <a:p>
            <a:r>
              <a:rPr lang="en-US" dirty="0" smtClean="0"/>
              <a:t>Uniquely </a:t>
            </a:r>
            <a:r>
              <a:rPr lang="en-US" dirty="0" err="1" smtClean="0"/>
              <a:t>bipancyclic</a:t>
            </a:r>
            <a:r>
              <a:rPr lang="en-US" dirty="0" smtClean="0"/>
              <a:t>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34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64901"/>
            <a:ext cx="4038600" cy="3361262"/>
          </a:xfrm>
        </p:spPr>
        <p:txBody>
          <a:bodyPr/>
          <a:lstStyle/>
          <a:p>
            <a:r>
              <a:rPr lang="en-US" dirty="0" smtClean="0"/>
              <a:t>Dr. Walter Wallis classified all UBG with three or fewer chords.</a:t>
            </a:r>
          </a:p>
        </p:txBody>
      </p:sp>
      <p:graphicFrame>
        <p:nvGraphicFramePr>
          <p:cNvPr id="12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77017363"/>
              </p:ext>
            </p:extLst>
          </p:nvPr>
        </p:nvGraphicFramePr>
        <p:xfrm>
          <a:off x="5077264" y="1976121"/>
          <a:ext cx="2818564" cy="345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282"/>
                <a:gridCol w="1409282"/>
              </a:tblGrid>
              <a:tr h="691896">
                <a:tc>
                  <a:txBody>
                    <a:bodyPr/>
                    <a:lstStyle/>
                    <a:p>
                      <a:r>
                        <a:rPr lang="en-US" dirty="0" smtClean="0"/>
                        <a:t># of chords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UBG</a:t>
                      </a:r>
                      <a:endParaRPr lang="en-US" dirty="0"/>
                    </a:p>
                  </a:txBody>
                  <a:tcPr/>
                </a:tc>
              </a:tr>
              <a:tr h="691896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 (order 4)</a:t>
                      </a:r>
                      <a:endParaRPr lang="en-US" dirty="0"/>
                    </a:p>
                  </a:txBody>
                  <a:tcPr/>
                </a:tc>
              </a:tr>
              <a:tr h="69189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 (order 8)</a:t>
                      </a:r>
                      <a:endParaRPr lang="en-US" dirty="0"/>
                    </a:p>
                  </a:txBody>
                  <a:tcPr/>
                </a:tc>
              </a:tr>
              <a:tr h="69189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 (order 14)</a:t>
                      </a:r>
                      <a:endParaRPr lang="en-US" dirty="0"/>
                    </a:p>
                  </a:txBody>
                  <a:tcPr/>
                </a:tc>
              </a:tr>
              <a:tr h="69189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 (order 26)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057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625</Words>
  <Application>Microsoft Macintosh PowerPoint</Application>
  <PresentationFormat>On-screen Show (4:3)</PresentationFormat>
  <Paragraphs>94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Uniquely Bipancyclic Graphs</vt:lpstr>
      <vt:lpstr>Research</vt:lpstr>
      <vt:lpstr>Graphs</vt:lpstr>
      <vt:lpstr>Cycles</vt:lpstr>
      <vt:lpstr>Bipartite Graphs</vt:lpstr>
      <vt:lpstr>Uniquely Bipancyclic Graph</vt:lpstr>
      <vt:lpstr>Special Properties of UBGs</vt:lpstr>
      <vt:lpstr>History</vt:lpstr>
      <vt:lpstr>Previous Results</vt:lpstr>
      <vt:lpstr>Methods</vt:lpstr>
      <vt:lpstr>Four Chords, Two Crossings</vt:lpstr>
      <vt:lpstr>Graph Labeling</vt:lpstr>
      <vt:lpstr>Computing Cycle Lengths</vt:lpstr>
      <vt:lpstr>Coding</vt:lpstr>
      <vt:lpstr>Main Result</vt:lpstr>
      <vt:lpstr>Order 44 UBG</vt:lpstr>
      <vt:lpstr>Future Research</vt:lpstr>
      <vt:lpstr>Thank You!</vt:lpstr>
    </vt:vector>
  </TitlesOfParts>
  <Company>Carleton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Uniquely Bipancyclic Graphs</dc:title>
  <dc:creator>Zach Walsh</dc:creator>
  <cp:lastModifiedBy>Zach Walsh</cp:lastModifiedBy>
  <cp:revision>135</cp:revision>
  <dcterms:created xsi:type="dcterms:W3CDTF">2014-10-01T19:26:41Z</dcterms:created>
  <dcterms:modified xsi:type="dcterms:W3CDTF">2014-10-07T15:52:25Z</dcterms:modified>
</cp:coreProperties>
</file>